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3" r:id="rId7"/>
    <p:sldId id="260" r:id="rId8"/>
    <p:sldId id="261" r:id="rId9"/>
    <p:sldId id="262"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43"/>
  </p:normalViewPr>
  <p:slideViewPr>
    <p:cSldViewPr snapToGrid="0" snapToObjects="1">
      <p:cViewPr>
        <p:scale>
          <a:sx n="200" d="100"/>
          <a:sy n="200" d="100"/>
        </p:scale>
        <p:origin x="-1504" y="-28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94B99-C794-B948-AF39-89BC2AFAA8FC}" type="datetimeFigureOut">
              <a:rPr lang="en-US" smtClean="0"/>
              <a:t>11/4/17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0C1CA9-8852-E741-9CDC-680F216D4A1F}" type="slidenum">
              <a:rPr lang="en-US" smtClean="0"/>
              <a:t>‹#›</a:t>
            </a:fld>
            <a:endParaRPr lang="en-US"/>
          </a:p>
        </p:txBody>
      </p:sp>
    </p:spTree>
    <p:extLst>
      <p:ext uri="{BB962C8B-B14F-4D97-AF65-F5344CB8AC3E}">
        <p14:creationId xmlns:p14="http://schemas.microsoft.com/office/powerpoint/2010/main" val="27437253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Strabo is the name of our system.  The results</a:t>
            </a:r>
            <a:r>
              <a:rPr lang="en-US" baseline="0" dirty="0" smtClean="0"/>
              <a:t> from Strabo are shown in the first and third column.   The second column shows the results of R2V on the same map.  As you can see from the results, R2V does poorly on this map due to the thickness of the roads.  This can be fixed in R2V, but it requires significant effort to properly set the parameters.   Strabo only requires a few example labels.</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5</a:t>
            </a:fld>
            <a:endParaRPr lang="en-US"/>
          </a:p>
        </p:txBody>
      </p:sp>
    </p:spTree>
    <p:extLst>
      <p:ext uri="{BB962C8B-B14F-4D97-AF65-F5344CB8AC3E}">
        <p14:creationId xmlns:p14="http://schemas.microsoft.com/office/powerpoint/2010/main" val="13650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Strabo is the name of our system.  The results</a:t>
            </a:r>
            <a:r>
              <a:rPr lang="en-US" baseline="0" dirty="0" smtClean="0"/>
              <a:t> from Strabo are shown in the first and third column.   The second column shows the results of R2V on the same map.  As you can see from the results, R2V does poorly on this map due to the thickness of the roads.  This can be fixed in R2V, but it requires significant effort to properly set the parameters.   Strabo only requires a few example labels.</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6</a:t>
            </a:fld>
            <a:endParaRPr lang="en-US"/>
          </a:p>
        </p:txBody>
      </p:sp>
    </p:spTree>
    <p:extLst>
      <p:ext uri="{BB962C8B-B14F-4D97-AF65-F5344CB8AC3E}">
        <p14:creationId xmlns:p14="http://schemas.microsoft.com/office/powerpoint/2010/main" val="13650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5038" eaLnBrk="0" hangingPunct="0">
              <a:defRPr sz="1600">
                <a:solidFill>
                  <a:schemeClr val="tx1"/>
                </a:solidFill>
                <a:latin typeface="Tahoma" charset="0"/>
                <a:ea typeface="ＭＳ Ｐゴシック" charset="0"/>
                <a:cs typeface="ＭＳ Ｐゴシック" charset="0"/>
              </a:defRPr>
            </a:lvl1pPr>
            <a:lvl2pPr marL="742950" indent="-285750" defTabSz="935038" eaLnBrk="0" hangingPunct="0">
              <a:defRPr sz="1600">
                <a:solidFill>
                  <a:schemeClr val="tx1"/>
                </a:solidFill>
                <a:latin typeface="Tahoma" charset="0"/>
                <a:ea typeface="ＭＳ Ｐゴシック" charset="0"/>
              </a:defRPr>
            </a:lvl2pPr>
            <a:lvl3pPr marL="1143000" indent="-228600" defTabSz="935038" eaLnBrk="0" hangingPunct="0">
              <a:defRPr sz="1600">
                <a:solidFill>
                  <a:schemeClr val="tx1"/>
                </a:solidFill>
                <a:latin typeface="Tahoma" charset="0"/>
                <a:ea typeface="ＭＳ Ｐゴシック" charset="0"/>
              </a:defRPr>
            </a:lvl3pPr>
            <a:lvl4pPr marL="1600200" indent="-228600" defTabSz="935038" eaLnBrk="0" hangingPunct="0">
              <a:defRPr sz="1600">
                <a:solidFill>
                  <a:schemeClr val="tx1"/>
                </a:solidFill>
                <a:latin typeface="Tahoma" charset="0"/>
                <a:ea typeface="ＭＳ Ｐゴシック" charset="0"/>
              </a:defRPr>
            </a:lvl4pPr>
            <a:lvl5pPr marL="2057400" indent="-228600" defTabSz="935038" eaLnBrk="0" hangingPunct="0">
              <a:defRPr sz="1600">
                <a:solidFill>
                  <a:schemeClr val="tx1"/>
                </a:solidFill>
                <a:latin typeface="Tahoma" charset="0"/>
                <a:ea typeface="ＭＳ Ｐゴシック" charset="0"/>
              </a:defRPr>
            </a:lvl5pPr>
            <a:lvl6pPr marL="2514600" indent="-228600" defTabSz="935038" eaLnBrk="0" fontAlgn="base" hangingPunct="0">
              <a:spcBef>
                <a:spcPct val="0"/>
              </a:spcBef>
              <a:spcAft>
                <a:spcPct val="0"/>
              </a:spcAft>
              <a:defRPr sz="1600">
                <a:solidFill>
                  <a:schemeClr val="tx1"/>
                </a:solidFill>
                <a:latin typeface="Tahoma" charset="0"/>
                <a:ea typeface="ＭＳ Ｐゴシック" charset="0"/>
              </a:defRPr>
            </a:lvl6pPr>
            <a:lvl7pPr marL="2971800" indent="-228600" defTabSz="935038" eaLnBrk="0" fontAlgn="base" hangingPunct="0">
              <a:spcBef>
                <a:spcPct val="0"/>
              </a:spcBef>
              <a:spcAft>
                <a:spcPct val="0"/>
              </a:spcAft>
              <a:defRPr sz="1600">
                <a:solidFill>
                  <a:schemeClr val="tx1"/>
                </a:solidFill>
                <a:latin typeface="Tahoma" charset="0"/>
                <a:ea typeface="ＭＳ Ｐゴシック" charset="0"/>
              </a:defRPr>
            </a:lvl7pPr>
            <a:lvl8pPr marL="3429000" indent="-228600" defTabSz="935038" eaLnBrk="0" fontAlgn="base" hangingPunct="0">
              <a:spcBef>
                <a:spcPct val="0"/>
              </a:spcBef>
              <a:spcAft>
                <a:spcPct val="0"/>
              </a:spcAft>
              <a:defRPr sz="1600">
                <a:solidFill>
                  <a:schemeClr val="tx1"/>
                </a:solidFill>
                <a:latin typeface="Tahoma" charset="0"/>
                <a:ea typeface="ＭＳ Ｐゴシック" charset="0"/>
              </a:defRPr>
            </a:lvl8pPr>
            <a:lvl9pPr marL="3886200" indent="-228600" defTabSz="935038"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fld id="{E9CB23C9-05AB-0744-9D9C-94D40BEB0483}" type="slidenum">
              <a:rPr lang="zh-TW" altLang="en-US" sz="1200">
                <a:latin typeface="Arial" charset="0"/>
                <a:ea typeface="ヒラギノ角ゴ Pro W3" charset="0"/>
                <a:cs typeface="ヒラギノ角ゴ Pro W3" charset="0"/>
              </a:rPr>
              <a:pPr eaLnBrk="1" hangingPunct="1"/>
              <a:t>7</a:t>
            </a:fld>
            <a:endParaRPr lang="en-US" altLang="zh-TW" sz="1200">
              <a:latin typeface="Arial" charset="0"/>
              <a:ea typeface="ヒラギノ角ゴ Pro W3" charset="0"/>
              <a:cs typeface="ヒラギノ角ゴ Pro W3"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zh-TW" dirty="0" smtClean="0">
                <a:latin typeface="Arial" charset="0"/>
                <a:ea typeface="ＭＳ Ｐゴシック" charset="0"/>
                <a:cs typeface="ＭＳ Ｐゴシック" charset="0"/>
              </a:rPr>
              <a:t>The</a:t>
            </a:r>
            <a:r>
              <a:rPr lang="en-US" altLang="zh-TW" baseline="0" dirty="0" smtClean="0">
                <a:latin typeface="Arial" charset="0"/>
                <a:ea typeface="ＭＳ Ｐゴシック" charset="0"/>
                <a:cs typeface="ＭＳ Ｐゴシック" charset="0"/>
              </a:rPr>
              <a:t> overall approach to extract the text on a map is first to extract the raster layer of the text, identify the individual text strings, rotate those strings to horizontal, run a commercial OCR product on the rotated text string, and build a database with the recognized text, the </a:t>
            </a:r>
            <a:r>
              <a:rPr lang="en-US" altLang="zh-TW" baseline="0" dirty="0" err="1" smtClean="0">
                <a:latin typeface="Arial" charset="0"/>
                <a:ea typeface="ＭＳ Ｐゴシック" charset="0"/>
                <a:cs typeface="ＭＳ Ｐゴシック" charset="0"/>
              </a:rPr>
              <a:t>lat</a:t>
            </a:r>
            <a:r>
              <a:rPr lang="en-US" altLang="zh-TW" baseline="0" dirty="0" smtClean="0">
                <a:latin typeface="Arial" charset="0"/>
                <a:ea typeface="ＭＳ Ｐゴシック" charset="0"/>
                <a:cs typeface="ＭＳ Ｐゴシック" charset="0"/>
              </a:rPr>
              <a:t>/long coordinates on the map, and the rotation of the original string.</a:t>
            </a:r>
            <a:endParaRPr lang="zh-TW" alt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results is shown</a:t>
            </a:r>
            <a:r>
              <a:rPr lang="en-US" baseline="0" dirty="0" smtClean="0"/>
              <a:t> in ArcGIS where we overlay the extract roads on top of the original map.</a:t>
            </a:r>
            <a:endParaRPr lang="en-US" dirty="0"/>
          </a:p>
        </p:txBody>
      </p:sp>
      <p:sp>
        <p:nvSpPr>
          <p:cNvPr id="4" name="Slide Number Placeholder 3"/>
          <p:cNvSpPr>
            <a:spLocks noGrp="1"/>
          </p:cNvSpPr>
          <p:nvPr>
            <p:ph type="sldNum" sz="quarter" idx="10"/>
          </p:nvPr>
        </p:nvSpPr>
        <p:spPr/>
        <p:txBody>
          <a:bodyPr/>
          <a:lstStyle/>
          <a:p>
            <a:pPr>
              <a:defRPr/>
            </a:pPr>
            <a:fld id="{83CDBAB7-7FE9-7140-85F0-724A52C3BF6B}" type="slidenum">
              <a:rPr lang="en-US" smtClean="0"/>
              <a:pPr>
                <a:defRPr/>
              </a:pPr>
              <a:t>8</a:t>
            </a:fld>
            <a:endParaRPr lang="en-US"/>
          </a:p>
        </p:txBody>
      </p:sp>
    </p:spTree>
    <p:extLst>
      <p:ext uri="{BB962C8B-B14F-4D97-AF65-F5344CB8AC3E}">
        <p14:creationId xmlns:p14="http://schemas.microsoft.com/office/powerpoint/2010/main" val="100654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79240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46411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95693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5C83C9-07FF-2947-B1EF-548F43E1F60D}"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39895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5C83C9-07FF-2947-B1EF-548F43E1F60D}"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31875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5C83C9-07FF-2947-B1EF-548F43E1F60D}"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28781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5C83C9-07FF-2947-B1EF-548F43E1F60D}" type="datetimeFigureOut">
              <a:rPr lang="en-US" smtClean="0"/>
              <a:t>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2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5C83C9-07FF-2947-B1EF-548F43E1F60D}" type="datetimeFigureOut">
              <a:rPr lang="en-US" smtClean="0"/>
              <a:t>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76849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C83C9-07FF-2947-B1EF-548F43E1F60D}" type="datetimeFigureOut">
              <a:rPr lang="en-US" smtClean="0"/>
              <a:t>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77874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C83C9-07FF-2947-B1EF-548F43E1F60D}"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247677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5C83C9-07FF-2947-B1EF-548F43E1F60D}"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BF420-2130-8A44-8051-A011958BC321}" type="slidenum">
              <a:rPr lang="en-US" smtClean="0"/>
              <a:t>‹#›</a:t>
            </a:fld>
            <a:endParaRPr lang="en-US"/>
          </a:p>
        </p:txBody>
      </p:sp>
    </p:spTree>
    <p:extLst>
      <p:ext uri="{BB962C8B-B14F-4D97-AF65-F5344CB8AC3E}">
        <p14:creationId xmlns:p14="http://schemas.microsoft.com/office/powerpoint/2010/main" val="1816388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C83C9-07FF-2947-B1EF-548F43E1F60D}" type="datetimeFigureOut">
              <a:rPr lang="en-US" smtClean="0"/>
              <a:t>11/4/17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BF420-2130-8A44-8051-A011958BC321}" type="slidenum">
              <a:rPr lang="en-US" smtClean="0"/>
              <a:t>‹#›</a:t>
            </a:fld>
            <a:endParaRPr lang="en-US"/>
          </a:p>
        </p:txBody>
      </p:sp>
    </p:spTree>
    <p:extLst>
      <p:ext uri="{BB962C8B-B14F-4D97-AF65-F5344CB8AC3E}">
        <p14:creationId xmlns:p14="http://schemas.microsoft.com/office/powerpoint/2010/main" val="382894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32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448506" y="2523502"/>
            <a:ext cx="3393188" cy="1965403"/>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tLang="en-US" sz="1800" dirty="0">
                <a:solidFill>
                  <a:srgbClr val="B54848"/>
                </a:solidFill>
                <a:ea typeface="ＭＳ Ｐゴシック" pitchFamily="34" charset="-128"/>
              </a:rPr>
              <a:t>Exploiting Context in Cartographic Evolutionary Documents to Extract and Build Linked Spatial-Temporal Datasets</a:t>
            </a:r>
          </a:p>
          <a:p>
            <a:pPr algn="l"/>
            <a:r>
              <a:rPr lang="en-US" sz="1800" dirty="0"/>
              <a:t>Editions in map series not independent</a:t>
            </a:r>
          </a:p>
          <a:p>
            <a:pPr algn="l"/>
            <a:r>
              <a:rPr lang="en-US" sz="1800" dirty="0"/>
              <a:t>Change incrementally (updates)</a:t>
            </a:r>
          </a:p>
          <a:p>
            <a:pPr algn="l"/>
            <a:r>
              <a:rPr lang="en-US" sz="1800" dirty="0"/>
              <a:t>Overlap in content</a:t>
            </a:r>
          </a:p>
          <a:p>
            <a:pPr lvl="1" algn="l"/>
            <a:r>
              <a:rPr lang="en-US" sz="1500" dirty="0"/>
              <a:t>Can be used as training data for feature extraction!</a:t>
            </a:r>
          </a:p>
        </p:txBody>
      </p:sp>
      <p:sp>
        <p:nvSpPr>
          <p:cNvPr id="18" name="Freeform 17"/>
          <p:cNvSpPr/>
          <p:nvPr/>
        </p:nvSpPr>
        <p:spPr>
          <a:xfrm>
            <a:off x="338914" y="865225"/>
            <a:ext cx="1136369" cy="1590896"/>
          </a:xfrm>
          <a:custGeom>
            <a:avLst/>
            <a:gdLst>
              <a:gd name="connsiteX0" fmla="*/ 0 w 1515159"/>
              <a:gd name="connsiteY0" fmla="*/ 0 h 2121195"/>
              <a:gd name="connsiteX1" fmla="*/ 26581 w 1515159"/>
              <a:gd name="connsiteY1" fmla="*/ 5316 h 2121195"/>
              <a:gd name="connsiteX2" fmla="*/ 53163 w 1515159"/>
              <a:gd name="connsiteY2" fmla="*/ 37214 h 2121195"/>
              <a:gd name="connsiteX3" fmla="*/ 85060 w 1515159"/>
              <a:gd name="connsiteY3" fmla="*/ 63795 h 2121195"/>
              <a:gd name="connsiteX4" fmla="*/ 101009 w 1515159"/>
              <a:gd name="connsiteY4" fmla="*/ 79744 h 2121195"/>
              <a:gd name="connsiteX5" fmla="*/ 132907 w 1515159"/>
              <a:gd name="connsiteY5" fmla="*/ 101009 h 2121195"/>
              <a:gd name="connsiteX6" fmla="*/ 159488 w 1515159"/>
              <a:gd name="connsiteY6" fmla="*/ 132907 h 2121195"/>
              <a:gd name="connsiteX7" fmla="*/ 175437 w 1515159"/>
              <a:gd name="connsiteY7" fmla="*/ 143539 h 2121195"/>
              <a:gd name="connsiteX8" fmla="*/ 202018 w 1515159"/>
              <a:gd name="connsiteY8" fmla="*/ 191386 h 2121195"/>
              <a:gd name="connsiteX9" fmla="*/ 217967 w 1515159"/>
              <a:gd name="connsiteY9" fmla="*/ 196702 h 2121195"/>
              <a:gd name="connsiteX10" fmla="*/ 244549 w 1515159"/>
              <a:gd name="connsiteY10" fmla="*/ 228600 h 2121195"/>
              <a:gd name="connsiteX11" fmla="*/ 265814 w 1515159"/>
              <a:gd name="connsiteY11" fmla="*/ 260497 h 2121195"/>
              <a:gd name="connsiteX12" fmla="*/ 297711 w 1515159"/>
              <a:gd name="connsiteY12" fmla="*/ 281762 h 2121195"/>
              <a:gd name="connsiteX13" fmla="*/ 313660 w 1515159"/>
              <a:gd name="connsiteY13" fmla="*/ 287079 h 2121195"/>
              <a:gd name="connsiteX14" fmla="*/ 329609 w 1515159"/>
              <a:gd name="connsiteY14" fmla="*/ 297711 h 2121195"/>
              <a:gd name="connsiteX15" fmla="*/ 366823 w 1515159"/>
              <a:gd name="connsiteY15" fmla="*/ 313660 h 2121195"/>
              <a:gd name="connsiteX16" fmla="*/ 382772 w 1515159"/>
              <a:gd name="connsiteY16" fmla="*/ 329609 h 2121195"/>
              <a:gd name="connsiteX17" fmla="*/ 398721 w 1515159"/>
              <a:gd name="connsiteY17" fmla="*/ 340241 h 2121195"/>
              <a:gd name="connsiteX18" fmla="*/ 414669 w 1515159"/>
              <a:gd name="connsiteY18" fmla="*/ 356190 h 2121195"/>
              <a:gd name="connsiteX19" fmla="*/ 446567 w 1515159"/>
              <a:gd name="connsiteY19" fmla="*/ 377455 h 2121195"/>
              <a:gd name="connsiteX20" fmla="*/ 462516 w 1515159"/>
              <a:gd name="connsiteY20" fmla="*/ 393404 h 2121195"/>
              <a:gd name="connsiteX21" fmla="*/ 494414 w 1515159"/>
              <a:gd name="connsiteY21" fmla="*/ 414669 h 2121195"/>
              <a:gd name="connsiteX22" fmla="*/ 520995 w 1515159"/>
              <a:gd name="connsiteY22" fmla="*/ 435934 h 2121195"/>
              <a:gd name="connsiteX23" fmla="*/ 552893 w 1515159"/>
              <a:gd name="connsiteY23" fmla="*/ 467832 h 2121195"/>
              <a:gd name="connsiteX24" fmla="*/ 600739 w 1515159"/>
              <a:gd name="connsiteY24" fmla="*/ 499730 h 2121195"/>
              <a:gd name="connsiteX25" fmla="*/ 632637 w 1515159"/>
              <a:gd name="connsiteY25" fmla="*/ 520995 h 2121195"/>
              <a:gd name="connsiteX26" fmla="*/ 648586 w 1515159"/>
              <a:gd name="connsiteY26" fmla="*/ 531627 h 2121195"/>
              <a:gd name="connsiteX27" fmla="*/ 669851 w 1515159"/>
              <a:gd name="connsiteY27" fmla="*/ 563525 h 2121195"/>
              <a:gd name="connsiteX28" fmla="*/ 696432 w 1515159"/>
              <a:gd name="connsiteY28" fmla="*/ 600739 h 2121195"/>
              <a:gd name="connsiteX29" fmla="*/ 701749 w 1515159"/>
              <a:gd name="connsiteY29" fmla="*/ 616688 h 2121195"/>
              <a:gd name="connsiteX30" fmla="*/ 712381 w 1515159"/>
              <a:gd name="connsiteY30" fmla="*/ 632637 h 2121195"/>
              <a:gd name="connsiteX31" fmla="*/ 717697 w 1515159"/>
              <a:gd name="connsiteY31" fmla="*/ 648586 h 2121195"/>
              <a:gd name="connsiteX32" fmla="*/ 733646 w 1515159"/>
              <a:gd name="connsiteY32" fmla="*/ 664534 h 2121195"/>
              <a:gd name="connsiteX33" fmla="*/ 744279 w 1515159"/>
              <a:gd name="connsiteY33" fmla="*/ 696432 h 2121195"/>
              <a:gd name="connsiteX34" fmla="*/ 749595 w 1515159"/>
              <a:gd name="connsiteY34" fmla="*/ 712381 h 2121195"/>
              <a:gd name="connsiteX35" fmla="*/ 770860 w 1515159"/>
              <a:gd name="connsiteY35" fmla="*/ 744279 h 2121195"/>
              <a:gd name="connsiteX36" fmla="*/ 781493 w 1515159"/>
              <a:gd name="connsiteY36" fmla="*/ 776176 h 2121195"/>
              <a:gd name="connsiteX37" fmla="*/ 792125 w 1515159"/>
              <a:gd name="connsiteY37" fmla="*/ 792125 h 2121195"/>
              <a:gd name="connsiteX38" fmla="*/ 797442 w 1515159"/>
              <a:gd name="connsiteY38" fmla="*/ 808074 h 2121195"/>
              <a:gd name="connsiteX39" fmla="*/ 808074 w 1515159"/>
              <a:gd name="connsiteY39" fmla="*/ 824023 h 2121195"/>
              <a:gd name="connsiteX40" fmla="*/ 813390 w 1515159"/>
              <a:gd name="connsiteY40" fmla="*/ 839972 h 2121195"/>
              <a:gd name="connsiteX41" fmla="*/ 824023 w 1515159"/>
              <a:gd name="connsiteY41" fmla="*/ 855920 h 2121195"/>
              <a:gd name="connsiteX42" fmla="*/ 845288 w 1515159"/>
              <a:gd name="connsiteY42" fmla="*/ 893134 h 2121195"/>
              <a:gd name="connsiteX43" fmla="*/ 855921 w 1515159"/>
              <a:gd name="connsiteY43" fmla="*/ 925032 h 2121195"/>
              <a:gd name="connsiteX44" fmla="*/ 877186 w 1515159"/>
              <a:gd name="connsiteY44" fmla="*/ 956930 h 2121195"/>
              <a:gd name="connsiteX45" fmla="*/ 893135 w 1515159"/>
              <a:gd name="connsiteY45" fmla="*/ 1010093 h 2121195"/>
              <a:gd name="connsiteX46" fmla="*/ 898451 w 1515159"/>
              <a:gd name="connsiteY46" fmla="*/ 1026041 h 2121195"/>
              <a:gd name="connsiteX47" fmla="*/ 909083 w 1515159"/>
              <a:gd name="connsiteY47" fmla="*/ 1041990 h 2121195"/>
              <a:gd name="connsiteX48" fmla="*/ 919716 w 1515159"/>
              <a:gd name="connsiteY48" fmla="*/ 1079204 h 2121195"/>
              <a:gd name="connsiteX49" fmla="*/ 925032 w 1515159"/>
              <a:gd name="connsiteY49" fmla="*/ 1100469 h 2121195"/>
              <a:gd name="connsiteX50" fmla="*/ 935665 w 1515159"/>
              <a:gd name="connsiteY50" fmla="*/ 1116418 h 2121195"/>
              <a:gd name="connsiteX51" fmla="*/ 951614 w 1515159"/>
              <a:gd name="connsiteY51" fmla="*/ 1164265 h 2121195"/>
              <a:gd name="connsiteX52" fmla="*/ 956930 w 1515159"/>
              <a:gd name="connsiteY52" fmla="*/ 1180214 h 2121195"/>
              <a:gd name="connsiteX53" fmla="*/ 967563 w 1515159"/>
              <a:gd name="connsiteY53" fmla="*/ 1196162 h 2121195"/>
              <a:gd name="connsiteX54" fmla="*/ 983511 w 1515159"/>
              <a:gd name="connsiteY54" fmla="*/ 1228060 h 2121195"/>
              <a:gd name="connsiteX55" fmla="*/ 988828 w 1515159"/>
              <a:gd name="connsiteY55" fmla="*/ 1244009 h 2121195"/>
              <a:gd name="connsiteX56" fmla="*/ 1004776 w 1515159"/>
              <a:gd name="connsiteY56" fmla="*/ 1259958 h 2121195"/>
              <a:gd name="connsiteX57" fmla="*/ 1026042 w 1515159"/>
              <a:gd name="connsiteY57" fmla="*/ 1291855 h 2121195"/>
              <a:gd name="connsiteX58" fmla="*/ 1047307 w 1515159"/>
              <a:gd name="connsiteY58" fmla="*/ 1323753 h 2121195"/>
              <a:gd name="connsiteX59" fmla="*/ 1052623 w 1515159"/>
              <a:gd name="connsiteY59" fmla="*/ 1339702 h 2121195"/>
              <a:gd name="connsiteX60" fmla="*/ 1063256 w 1515159"/>
              <a:gd name="connsiteY60" fmla="*/ 1355651 h 2121195"/>
              <a:gd name="connsiteX61" fmla="*/ 1068572 w 1515159"/>
              <a:gd name="connsiteY61" fmla="*/ 1371600 h 2121195"/>
              <a:gd name="connsiteX62" fmla="*/ 1089837 w 1515159"/>
              <a:gd name="connsiteY62" fmla="*/ 1403497 h 2121195"/>
              <a:gd name="connsiteX63" fmla="*/ 1100469 w 1515159"/>
              <a:gd name="connsiteY63" fmla="*/ 1419446 h 2121195"/>
              <a:gd name="connsiteX64" fmla="*/ 1132367 w 1515159"/>
              <a:gd name="connsiteY64" fmla="*/ 1472609 h 2121195"/>
              <a:gd name="connsiteX65" fmla="*/ 1143000 w 1515159"/>
              <a:gd name="connsiteY65" fmla="*/ 1488558 h 2121195"/>
              <a:gd name="connsiteX66" fmla="*/ 1153632 w 1515159"/>
              <a:gd name="connsiteY66" fmla="*/ 1504507 h 2121195"/>
              <a:gd name="connsiteX67" fmla="*/ 1180214 w 1515159"/>
              <a:gd name="connsiteY67" fmla="*/ 1536404 h 2121195"/>
              <a:gd name="connsiteX68" fmla="*/ 1190846 w 1515159"/>
              <a:gd name="connsiteY68" fmla="*/ 1568302 h 2121195"/>
              <a:gd name="connsiteX69" fmla="*/ 1212111 w 1515159"/>
              <a:gd name="connsiteY69" fmla="*/ 1600200 h 2121195"/>
              <a:gd name="connsiteX70" fmla="*/ 1217428 w 1515159"/>
              <a:gd name="connsiteY70" fmla="*/ 1616148 h 2121195"/>
              <a:gd name="connsiteX71" fmla="*/ 1238693 w 1515159"/>
              <a:gd name="connsiteY71" fmla="*/ 1648046 h 2121195"/>
              <a:gd name="connsiteX72" fmla="*/ 1244009 w 1515159"/>
              <a:gd name="connsiteY72" fmla="*/ 1669311 h 2121195"/>
              <a:gd name="connsiteX73" fmla="*/ 1270590 w 1515159"/>
              <a:gd name="connsiteY73" fmla="*/ 1701209 h 2121195"/>
              <a:gd name="connsiteX74" fmla="*/ 1291856 w 1515159"/>
              <a:gd name="connsiteY74" fmla="*/ 1733107 h 2121195"/>
              <a:gd name="connsiteX75" fmla="*/ 1302488 w 1515159"/>
              <a:gd name="connsiteY75" fmla="*/ 1749055 h 2121195"/>
              <a:gd name="connsiteX76" fmla="*/ 1318437 w 1515159"/>
              <a:gd name="connsiteY76" fmla="*/ 1780953 h 2121195"/>
              <a:gd name="connsiteX77" fmla="*/ 1334386 w 1515159"/>
              <a:gd name="connsiteY77" fmla="*/ 1791586 h 2121195"/>
              <a:gd name="connsiteX78" fmla="*/ 1355651 w 1515159"/>
              <a:gd name="connsiteY78" fmla="*/ 1839432 h 2121195"/>
              <a:gd name="connsiteX79" fmla="*/ 1360967 w 1515159"/>
              <a:gd name="connsiteY79" fmla="*/ 1855381 h 2121195"/>
              <a:gd name="connsiteX80" fmla="*/ 1366283 w 1515159"/>
              <a:gd name="connsiteY80" fmla="*/ 1871330 h 2121195"/>
              <a:gd name="connsiteX81" fmla="*/ 1387549 w 1515159"/>
              <a:gd name="connsiteY81" fmla="*/ 1908544 h 2121195"/>
              <a:gd name="connsiteX82" fmla="*/ 1398181 w 1515159"/>
              <a:gd name="connsiteY82" fmla="*/ 1940441 h 2121195"/>
              <a:gd name="connsiteX83" fmla="*/ 1403497 w 1515159"/>
              <a:gd name="connsiteY83" fmla="*/ 1956390 h 2121195"/>
              <a:gd name="connsiteX84" fmla="*/ 1424763 w 1515159"/>
              <a:gd name="connsiteY84" fmla="*/ 1988288 h 2121195"/>
              <a:gd name="connsiteX85" fmla="*/ 1446028 w 1515159"/>
              <a:gd name="connsiteY85" fmla="*/ 2020186 h 2121195"/>
              <a:gd name="connsiteX86" fmla="*/ 1467293 w 1515159"/>
              <a:gd name="connsiteY86" fmla="*/ 2052083 h 2121195"/>
              <a:gd name="connsiteX87" fmla="*/ 1499190 w 1515159"/>
              <a:gd name="connsiteY87" fmla="*/ 2083981 h 2121195"/>
              <a:gd name="connsiteX88" fmla="*/ 1504507 w 1515159"/>
              <a:gd name="connsiteY88" fmla="*/ 2099930 h 2121195"/>
              <a:gd name="connsiteX89" fmla="*/ 1515139 w 1515159"/>
              <a:gd name="connsiteY89" fmla="*/ 2121195 h 212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15159" h="2121195">
                <a:moveTo>
                  <a:pt x="0" y="0"/>
                </a:moveTo>
                <a:cubicBezTo>
                  <a:pt x="8860" y="1772"/>
                  <a:pt x="18499" y="1275"/>
                  <a:pt x="26581" y="5316"/>
                </a:cubicBezTo>
                <a:cubicBezTo>
                  <a:pt x="39893" y="11972"/>
                  <a:pt x="44440" y="26747"/>
                  <a:pt x="53163" y="37214"/>
                </a:cubicBezTo>
                <a:cubicBezTo>
                  <a:pt x="74341" y="62627"/>
                  <a:pt x="62251" y="44787"/>
                  <a:pt x="85060" y="63795"/>
                </a:cubicBezTo>
                <a:cubicBezTo>
                  <a:pt x="90836" y="68608"/>
                  <a:pt x="95074" y="75128"/>
                  <a:pt x="101009" y="79744"/>
                </a:cubicBezTo>
                <a:cubicBezTo>
                  <a:pt x="111096" y="87589"/>
                  <a:pt x="132907" y="101009"/>
                  <a:pt x="132907" y="101009"/>
                </a:cubicBezTo>
                <a:cubicBezTo>
                  <a:pt x="143361" y="116691"/>
                  <a:pt x="144138" y="120115"/>
                  <a:pt x="159488" y="132907"/>
                </a:cubicBezTo>
                <a:cubicBezTo>
                  <a:pt x="164396" y="136997"/>
                  <a:pt x="170121" y="139995"/>
                  <a:pt x="175437" y="143539"/>
                </a:cubicBezTo>
                <a:cubicBezTo>
                  <a:pt x="180118" y="157582"/>
                  <a:pt x="188308" y="186816"/>
                  <a:pt x="202018" y="191386"/>
                </a:cubicBezTo>
                <a:lnTo>
                  <a:pt x="217967" y="196702"/>
                </a:lnTo>
                <a:cubicBezTo>
                  <a:pt x="255965" y="253696"/>
                  <a:pt x="196790" y="167196"/>
                  <a:pt x="244549" y="228600"/>
                </a:cubicBezTo>
                <a:cubicBezTo>
                  <a:pt x="252394" y="238687"/>
                  <a:pt x="255182" y="253409"/>
                  <a:pt x="265814" y="260497"/>
                </a:cubicBezTo>
                <a:cubicBezTo>
                  <a:pt x="276446" y="267585"/>
                  <a:pt x="285588" y="277721"/>
                  <a:pt x="297711" y="281762"/>
                </a:cubicBezTo>
                <a:cubicBezTo>
                  <a:pt x="303027" y="283534"/>
                  <a:pt x="308648" y="284573"/>
                  <a:pt x="313660" y="287079"/>
                </a:cubicBezTo>
                <a:cubicBezTo>
                  <a:pt x="319375" y="289936"/>
                  <a:pt x="323894" y="294854"/>
                  <a:pt x="329609" y="297711"/>
                </a:cubicBezTo>
                <a:cubicBezTo>
                  <a:pt x="352748" y="309280"/>
                  <a:pt x="341011" y="295222"/>
                  <a:pt x="366823" y="313660"/>
                </a:cubicBezTo>
                <a:cubicBezTo>
                  <a:pt x="372941" y="318030"/>
                  <a:pt x="376996" y="324796"/>
                  <a:pt x="382772" y="329609"/>
                </a:cubicBezTo>
                <a:cubicBezTo>
                  <a:pt x="387680" y="333699"/>
                  <a:pt x="393813" y="336151"/>
                  <a:pt x="398721" y="340241"/>
                </a:cubicBezTo>
                <a:cubicBezTo>
                  <a:pt x="404497" y="345054"/>
                  <a:pt x="408735" y="351574"/>
                  <a:pt x="414669" y="356190"/>
                </a:cubicBezTo>
                <a:cubicBezTo>
                  <a:pt x="424756" y="364035"/>
                  <a:pt x="437531" y="368419"/>
                  <a:pt x="446567" y="377455"/>
                </a:cubicBezTo>
                <a:cubicBezTo>
                  <a:pt x="451883" y="382771"/>
                  <a:pt x="456581" y="388788"/>
                  <a:pt x="462516" y="393404"/>
                </a:cubicBezTo>
                <a:cubicBezTo>
                  <a:pt x="472603" y="401249"/>
                  <a:pt x="494414" y="414669"/>
                  <a:pt x="494414" y="414669"/>
                </a:cubicBezTo>
                <a:cubicBezTo>
                  <a:pt x="523596" y="458445"/>
                  <a:pt x="485441" y="408281"/>
                  <a:pt x="520995" y="435934"/>
                </a:cubicBezTo>
                <a:cubicBezTo>
                  <a:pt x="532864" y="445166"/>
                  <a:pt x="540382" y="459491"/>
                  <a:pt x="552893" y="467832"/>
                </a:cubicBezTo>
                <a:lnTo>
                  <a:pt x="600739" y="499730"/>
                </a:lnTo>
                <a:lnTo>
                  <a:pt x="632637" y="520995"/>
                </a:lnTo>
                <a:lnTo>
                  <a:pt x="648586" y="531627"/>
                </a:lnTo>
                <a:cubicBezTo>
                  <a:pt x="655674" y="542260"/>
                  <a:pt x="662184" y="553302"/>
                  <a:pt x="669851" y="563525"/>
                </a:cubicBezTo>
                <a:cubicBezTo>
                  <a:pt x="673467" y="568347"/>
                  <a:pt x="692543" y="592961"/>
                  <a:pt x="696432" y="600739"/>
                </a:cubicBezTo>
                <a:cubicBezTo>
                  <a:pt x="698938" y="605751"/>
                  <a:pt x="699243" y="611676"/>
                  <a:pt x="701749" y="616688"/>
                </a:cubicBezTo>
                <a:cubicBezTo>
                  <a:pt x="704606" y="622403"/>
                  <a:pt x="709524" y="626922"/>
                  <a:pt x="712381" y="632637"/>
                </a:cubicBezTo>
                <a:cubicBezTo>
                  <a:pt x="714887" y="637649"/>
                  <a:pt x="714588" y="643923"/>
                  <a:pt x="717697" y="648586"/>
                </a:cubicBezTo>
                <a:cubicBezTo>
                  <a:pt x="721867" y="654841"/>
                  <a:pt x="728330" y="659218"/>
                  <a:pt x="733646" y="664534"/>
                </a:cubicBezTo>
                <a:lnTo>
                  <a:pt x="744279" y="696432"/>
                </a:lnTo>
                <a:cubicBezTo>
                  <a:pt x="746051" y="701748"/>
                  <a:pt x="746487" y="707718"/>
                  <a:pt x="749595" y="712381"/>
                </a:cubicBezTo>
                <a:cubicBezTo>
                  <a:pt x="756683" y="723014"/>
                  <a:pt x="766819" y="732156"/>
                  <a:pt x="770860" y="744279"/>
                </a:cubicBezTo>
                <a:cubicBezTo>
                  <a:pt x="774404" y="754911"/>
                  <a:pt x="775276" y="766851"/>
                  <a:pt x="781493" y="776176"/>
                </a:cubicBezTo>
                <a:cubicBezTo>
                  <a:pt x="785037" y="781492"/>
                  <a:pt x="789268" y="786410"/>
                  <a:pt x="792125" y="792125"/>
                </a:cubicBezTo>
                <a:cubicBezTo>
                  <a:pt x="794631" y="797137"/>
                  <a:pt x="794936" y="803062"/>
                  <a:pt x="797442" y="808074"/>
                </a:cubicBezTo>
                <a:cubicBezTo>
                  <a:pt x="800299" y="813789"/>
                  <a:pt x="805217" y="818308"/>
                  <a:pt x="808074" y="824023"/>
                </a:cubicBezTo>
                <a:cubicBezTo>
                  <a:pt x="810580" y="829035"/>
                  <a:pt x="810884" y="834960"/>
                  <a:pt x="813390" y="839972"/>
                </a:cubicBezTo>
                <a:cubicBezTo>
                  <a:pt x="816247" y="845687"/>
                  <a:pt x="820853" y="850373"/>
                  <a:pt x="824023" y="855920"/>
                </a:cubicBezTo>
                <a:cubicBezTo>
                  <a:pt x="851011" y="903147"/>
                  <a:pt x="819378" y="854270"/>
                  <a:pt x="845288" y="893134"/>
                </a:cubicBezTo>
                <a:cubicBezTo>
                  <a:pt x="848832" y="903767"/>
                  <a:pt x="849704" y="915706"/>
                  <a:pt x="855921" y="925032"/>
                </a:cubicBezTo>
                <a:lnTo>
                  <a:pt x="877186" y="956930"/>
                </a:lnTo>
                <a:cubicBezTo>
                  <a:pt x="885220" y="989069"/>
                  <a:pt x="880191" y="971262"/>
                  <a:pt x="893135" y="1010093"/>
                </a:cubicBezTo>
                <a:cubicBezTo>
                  <a:pt x="894907" y="1015409"/>
                  <a:pt x="895343" y="1021378"/>
                  <a:pt x="898451" y="1026041"/>
                </a:cubicBezTo>
                <a:lnTo>
                  <a:pt x="909083" y="1041990"/>
                </a:lnTo>
                <a:cubicBezTo>
                  <a:pt x="925718" y="1108520"/>
                  <a:pt x="904452" y="1025776"/>
                  <a:pt x="919716" y="1079204"/>
                </a:cubicBezTo>
                <a:cubicBezTo>
                  <a:pt x="921723" y="1086229"/>
                  <a:pt x="922154" y="1093753"/>
                  <a:pt x="925032" y="1100469"/>
                </a:cubicBezTo>
                <a:cubicBezTo>
                  <a:pt x="927549" y="1106342"/>
                  <a:pt x="932121" y="1111102"/>
                  <a:pt x="935665" y="1116418"/>
                </a:cubicBezTo>
                <a:lnTo>
                  <a:pt x="951614" y="1164265"/>
                </a:lnTo>
                <a:cubicBezTo>
                  <a:pt x="953386" y="1169581"/>
                  <a:pt x="953821" y="1175551"/>
                  <a:pt x="956930" y="1180214"/>
                </a:cubicBezTo>
                <a:lnTo>
                  <a:pt x="967563" y="1196162"/>
                </a:lnTo>
                <a:cubicBezTo>
                  <a:pt x="980923" y="1236244"/>
                  <a:pt x="962903" y="1186844"/>
                  <a:pt x="983511" y="1228060"/>
                </a:cubicBezTo>
                <a:cubicBezTo>
                  <a:pt x="986017" y="1233072"/>
                  <a:pt x="985720" y="1239346"/>
                  <a:pt x="988828" y="1244009"/>
                </a:cubicBezTo>
                <a:cubicBezTo>
                  <a:pt x="992998" y="1250265"/>
                  <a:pt x="1000160" y="1254024"/>
                  <a:pt x="1004776" y="1259958"/>
                </a:cubicBezTo>
                <a:cubicBezTo>
                  <a:pt x="1012621" y="1270045"/>
                  <a:pt x="1026042" y="1291855"/>
                  <a:pt x="1026042" y="1291855"/>
                </a:cubicBezTo>
                <a:cubicBezTo>
                  <a:pt x="1038682" y="1329778"/>
                  <a:pt x="1020759" y="1283930"/>
                  <a:pt x="1047307" y="1323753"/>
                </a:cubicBezTo>
                <a:cubicBezTo>
                  <a:pt x="1050415" y="1328416"/>
                  <a:pt x="1050117" y="1334690"/>
                  <a:pt x="1052623" y="1339702"/>
                </a:cubicBezTo>
                <a:cubicBezTo>
                  <a:pt x="1055480" y="1345417"/>
                  <a:pt x="1059712" y="1350335"/>
                  <a:pt x="1063256" y="1355651"/>
                </a:cubicBezTo>
                <a:cubicBezTo>
                  <a:pt x="1065028" y="1360967"/>
                  <a:pt x="1065851" y="1366701"/>
                  <a:pt x="1068572" y="1371600"/>
                </a:cubicBezTo>
                <a:cubicBezTo>
                  <a:pt x="1074778" y="1382770"/>
                  <a:pt x="1082749" y="1392865"/>
                  <a:pt x="1089837" y="1403497"/>
                </a:cubicBezTo>
                <a:cubicBezTo>
                  <a:pt x="1093381" y="1408813"/>
                  <a:pt x="1097612" y="1413731"/>
                  <a:pt x="1100469" y="1419446"/>
                </a:cubicBezTo>
                <a:cubicBezTo>
                  <a:pt x="1116816" y="1452139"/>
                  <a:pt x="1106707" y="1434119"/>
                  <a:pt x="1132367" y="1472609"/>
                </a:cubicBezTo>
                <a:lnTo>
                  <a:pt x="1143000" y="1488558"/>
                </a:lnTo>
                <a:cubicBezTo>
                  <a:pt x="1146544" y="1493874"/>
                  <a:pt x="1149114" y="1499989"/>
                  <a:pt x="1153632" y="1504507"/>
                </a:cubicBezTo>
                <a:cubicBezTo>
                  <a:pt x="1174099" y="1524973"/>
                  <a:pt x="1165411" y="1514200"/>
                  <a:pt x="1180214" y="1536404"/>
                </a:cubicBezTo>
                <a:cubicBezTo>
                  <a:pt x="1183758" y="1547037"/>
                  <a:pt x="1184629" y="1558977"/>
                  <a:pt x="1190846" y="1568302"/>
                </a:cubicBezTo>
                <a:cubicBezTo>
                  <a:pt x="1197934" y="1578935"/>
                  <a:pt x="1208069" y="1588077"/>
                  <a:pt x="1212111" y="1600200"/>
                </a:cubicBezTo>
                <a:cubicBezTo>
                  <a:pt x="1213883" y="1605516"/>
                  <a:pt x="1214707" y="1611250"/>
                  <a:pt x="1217428" y="1616148"/>
                </a:cubicBezTo>
                <a:cubicBezTo>
                  <a:pt x="1223634" y="1627319"/>
                  <a:pt x="1238693" y="1648046"/>
                  <a:pt x="1238693" y="1648046"/>
                </a:cubicBezTo>
                <a:cubicBezTo>
                  <a:pt x="1240465" y="1655134"/>
                  <a:pt x="1241131" y="1662595"/>
                  <a:pt x="1244009" y="1669311"/>
                </a:cubicBezTo>
                <a:cubicBezTo>
                  <a:pt x="1251779" y="1687441"/>
                  <a:pt x="1258400" y="1685536"/>
                  <a:pt x="1270590" y="1701209"/>
                </a:cubicBezTo>
                <a:cubicBezTo>
                  <a:pt x="1278436" y="1711296"/>
                  <a:pt x="1284767" y="1722474"/>
                  <a:pt x="1291856" y="1733107"/>
                </a:cubicBezTo>
                <a:lnTo>
                  <a:pt x="1302488" y="1749055"/>
                </a:lnTo>
                <a:cubicBezTo>
                  <a:pt x="1306812" y="1762028"/>
                  <a:pt x="1308130" y="1770646"/>
                  <a:pt x="1318437" y="1780953"/>
                </a:cubicBezTo>
                <a:cubicBezTo>
                  <a:pt x="1322955" y="1785471"/>
                  <a:pt x="1329070" y="1788042"/>
                  <a:pt x="1334386" y="1791586"/>
                </a:cubicBezTo>
                <a:cubicBezTo>
                  <a:pt x="1351235" y="1816859"/>
                  <a:pt x="1342998" y="1801474"/>
                  <a:pt x="1355651" y="1839432"/>
                </a:cubicBezTo>
                <a:lnTo>
                  <a:pt x="1360967" y="1855381"/>
                </a:lnTo>
                <a:cubicBezTo>
                  <a:pt x="1362739" y="1860697"/>
                  <a:pt x="1363174" y="1866667"/>
                  <a:pt x="1366283" y="1871330"/>
                </a:cubicBezTo>
                <a:cubicBezTo>
                  <a:pt x="1375873" y="1885715"/>
                  <a:pt x="1380805" y="1891683"/>
                  <a:pt x="1387549" y="1908544"/>
                </a:cubicBezTo>
                <a:cubicBezTo>
                  <a:pt x="1391711" y="1918950"/>
                  <a:pt x="1394637" y="1929809"/>
                  <a:pt x="1398181" y="1940441"/>
                </a:cubicBezTo>
                <a:cubicBezTo>
                  <a:pt x="1399953" y="1945757"/>
                  <a:pt x="1400388" y="1951727"/>
                  <a:pt x="1403497" y="1956390"/>
                </a:cubicBezTo>
                <a:lnTo>
                  <a:pt x="1424763" y="1988288"/>
                </a:lnTo>
                <a:cubicBezTo>
                  <a:pt x="1434929" y="2018789"/>
                  <a:pt x="1422798" y="1990320"/>
                  <a:pt x="1446028" y="2020186"/>
                </a:cubicBezTo>
                <a:cubicBezTo>
                  <a:pt x="1453873" y="2030273"/>
                  <a:pt x="1458257" y="2043047"/>
                  <a:pt x="1467293" y="2052083"/>
                </a:cubicBezTo>
                <a:lnTo>
                  <a:pt x="1499190" y="2083981"/>
                </a:lnTo>
                <a:cubicBezTo>
                  <a:pt x="1500962" y="2089297"/>
                  <a:pt x="1502001" y="2094918"/>
                  <a:pt x="1504507" y="2099930"/>
                </a:cubicBezTo>
                <a:cubicBezTo>
                  <a:pt x="1516122" y="2123160"/>
                  <a:pt x="1515139" y="2107879"/>
                  <a:pt x="1515139" y="21211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19" name="Freeform 18"/>
          <p:cNvSpPr/>
          <p:nvPr/>
        </p:nvSpPr>
        <p:spPr>
          <a:xfrm>
            <a:off x="19936" y="865225"/>
            <a:ext cx="1040662" cy="1535075"/>
          </a:xfrm>
          <a:custGeom>
            <a:avLst/>
            <a:gdLst>
              <a:gd name="connsiteX0" fmla="*/ 1387549 w 1387549"/>
              <a:gd name="connsiteY0" fmla="*/ 0 h 2046767"/>
              <a:gd name="connsiteX1" fmla="*/ 1360968 w 1387549"/>
              <a:gd name="connsiteY1" fmla="*/ 42530 h 2046767"/>
              <a:gd name="connsiteX2" fmla="*/ 1355652 w 1387549"/>
              <a:gd name="connsiteY2" fmla="*/ 58479 h 2046767"/>
              <a:gd name="connsiteX3" fmla="*/ 1323754 w 1387549"/>
              <a:gd name="connsiteY3" fmla="*/ 90376 h 2046767"/>
              <a:gd name="connsiteX4" fmla="*/ 1291856 w 1387549"/>
              <a:gd name="connsiteY4" fmla="*/ 122274 h 2046767"/>
              <a:gd name="connsiteX5" fmla="*/ 1265275 w 1387549"/>
              <a:gd name="connsiteY5" fmla="*/ 154172 h 2046767"/>
              <a:gd name="connsiteX6" fmla="*/ 1238693 w 1387549"/>
              <a:gd name="connsiteY6" fmla="*/ 186069 h 2046767"/>
              <a:gd name="connsiteX7" fmla="*/ 1233377 w 1387549"/>
              <a:gd name="connsiteY7" fmla="*/ 207334 h 2046767"/>
              <a:gd name="connsiteX8" fmla="*/ 1206796 w 1387549"/>
              <a:gd name="connsiteY8" fmla="*/ 239232 h 2046767"/>
              <a:gd name="connsiteX9" fmla="*/ 1190847 w 1387549"/>
              <a:gd name="connsiteY9" fmla="*/ 271130 h 2046767"/>
              <a:gd name="connsiteX10" fmla="*/ 1164266 w 1387549"/>
              <a:gd name="connsiteY10" fmla="*/ 303027 h 2046767"/>
              <a:gd name="connsiteX11" fmla="*/ 1153633 w 1387549"/>
              <a:gd name="connsiteY11" fmla="*/ 334925 h 2046767"/>
              <a:gd name="connsiteX12" fmla="*/ 1132368 w 1387549"/>
              <a:gd name="connsiteY12" fmla="*/ 366823 h 2046767"/>
              <a:gd name="connsiteX13" fmla="*/ 1121735 w 1387549"/>
              <a:gd name="connsiteY13" fmla="*/ 388088 h 2046767"/>
              <a:gd name="connsiteX14" fmla="*/ 1116419 w 1387549"/>
              <a:gd name="connsiteY14" fmla="*/ 404037 h 2046767"/>
              <a:gd name="connsiteX15" fmla="*/ 1105786 w 1387549"/>
              <a:gd name="connsiteY15" fmla="*/ 419986 h 2046767"/>
              <a:gd name="connsiteX16" fmla="*/ 1095154 w 1387549"/>
              <a:gd name="connsiteY16" fmla="*/ 451883 h 2046767"/>
              <a:gd name="connsiteX17" fmla="*/ 1089838 w 1387549"/>
              <a:gd name="connsiteY17" fmla="*/ 467832 h 2046767"/>
              <a:gd name="connsiteX18" fmla="*/ 1068572 w 1387549"/>
              <a:gd name="connsiteY18" fmla="*/ 499730 h 2046767"/>
              <a:gd name="connsiteX19" fmla="*/ 1057940 w 1387549"/>
              <a:gd name="connsiteY19" fmla="*/ 515679 h 2046767"/>
              <a:gd name="connsiteX20" fmla="*/ 1047307 w 1387549"/>
              <a:gd name="connsiteY20" fmla="*/ 536944 h 2046767"/>
              <a:gd name="connsiteX21" fmla="*/ 1015410 w 1387549"/>
              <a:gd name="connsiteY21" fmla="*/ 568841 h 2046767"/>
              <a:gd name="connsiteX22" fmla="*/ 983512 w 1387549"/>
              <a:gd name="connsiteY22" fmla="*/ 616688 h 2046767"/>
              <a:gd name="connsiteX23" fmla="*/ 972879 w 1387549"/>
              <a:gd name="connsiteY23" fmla="*/ 632637 h 2046767"/>
              <a:gd name="connsiteX24" fmla="*/ 962247 w 1387549"/>
              <a:gd name="connsiteY24" fmla="*/ 648586 h 2046767"/>
              <a:gd name="connsiteX25" fmla="*/ 956931 w 1387549"/>
              <a:gd name="connsiteY25" fmla="*/ 680483 h 2046767"/>
              <a:gd name="connsiteX26" fmla="*/ 951614 w 1387549"/>
              <a:gd name="connsiteY26" fmla="*/ 696432 h 2046767"/>
              <a:gd name="connsiteX27" fmla="*/ 946298 w 1387549"/>
              <a:gd name="connsiteY27" fmla="*/ 723014 h 2046767"/>
              <a:gd name="connsiteX28" fmla="*/ 951614 w 1387549"/>
              <a:gd name="connsiteY28" fmla="*/ 855920 h 2046767"/>
              <a:gd name="connsiteX29" fmla="*/ 962247 w 1387549"/>
              <a:gd name="connsiteY29" fmla="*/ 887818 h 2046767"/>
              <a:gd name="connsiteX30" fmla="*/ 967563 w 1387549"/>
              <a:gd name="connsiteY30" fmla="*/ 903767 h 2046767"/>
              <a:gd name="connsiteX31" fmla="*/ 978196 w 1387549"/>
              <a:gd name="connsiteY31" fmla="*/ 935665 h 2046767"/>
              <a:gd name="connsiteX32" fmla="*/ 983512 w 1387549"/>
              <a:gd name="connsiteY32" fmla="*/ 951614 h 2046767"/>
              <a:gd name="connsiteX33" fmla="*/ 999461 w 1387549"/>
              <a:gd name="connsiteY33" fmla="*/ 1010093 h 2046767"/>
              <a:gd name="connsiteX34" fmla="*/ 1004777 w 1387549"/>
              <a:gd name="connsiteY34" fmla="*/ 1026041 h 2046767"/>
              <a:gd name="connsiteX35" fmla="*/ 1020726 w 1387549"/>
              <a:gd name="connsiteY35" fmla="*/ 1036674 h 2046767"/>
              <a:gd name="connsiteX36" fmla="*/ 1020726 w 1387549"/>
              <a:gd name="connsiteY36" fmla="*/ 1153632 h 2046767"/>
              <a:gd name="connsiteX37" fmla="*/ 1015410 w 1387549"/>
              <a:gd name="connsiteY37" fmla="*/ 1169581 h 2046767"/>
              <a:gd name="connsiteX38" fmla="*/ 983512 w 1387549"/>
              <a:gd name="connsiteY38" fmla="*/ 1201479 h 2046767"/>
              <a:gd name="connsiteX39" fmla="*/ 951614 w 1387549"/>
              <a:gd name="connsiteY39" fmla="*/ 1222744 h 2046767"/>
              <a:gd name="connsiteX40" fmla="*/ 946298 w 1387549"/>
              <a:gd name="connsiteY40" fmla="*/ 1238693 h 2046767"/>
              <a:gd name="connsiteX41" fmla="*/ 930349 w 1387549"/>
              <a:gd name="connsiteY41" fmla="*/ 1249325 h 2046767"/>
              <a:gd name="connsiteX42" fmla="*/ 882503 w 1387549"/>
              <a:gd name="connsiteY42" fmla="*/ 1265274 h 2046767"/>
              <a:gd name="connsiteX43" fmla="*/ 866554 w 1387549"/>
              <a:gd name="connsiteY43" fmla="*/ 1270590 h 2046767"/>
              <a:gd name="connsiteX44" fmla="*/ 850605 w 1387549"/>
              <a:gd name="connsiteY44" fmla="*/ 1275907 h 2046767"/>
              <a:gd name="connsiteX45" fmla="*/ 818707 w 1387549"/>
              <a:gd name="connsiteY45" fmla="*/ 1307804 h 2046767"/>
              <a:gd name="connsiteX46" fmla="*/ 808075 w 1387549"/>
              <a:gd name="connsiteY46" fmla="*/ 1323753 h 2046767"/>
              <a:gd name="connsiteX47" fmla="*/ 744279 w 1387549"/>
              <a:gd name="connsiteY47" fmla="*/ 1355651 h 2046767"/>
              <a:gd name="connsiteX48" fmla="*/ 744279 w 1387549"/>
              <a:gd name="connsiteY48" fmla="*/ 1355651 h 2046767"/>
              <a:gd name="connsiteX49" fmla="*/ 728331 w 1387549"/>
              <a:gd name="connsiteY49" fmla="*/ 1366283 h 2046767"/>
              <a:gd name="connsiteX50" fmla="*/ 680484 w 1387549"/>
              <a:gd name="connsiteY50" fmla="*/ 1382232 h 2046767"/>
              <a:gd name="connsiteX51" fmla="*/ 664535 w 1387549"/>
              <a:gd name="connsiteY51" fmla="*/ 1387548 h 2046767"/>
              <a:gd name="connsiteX52" fmla="*/ 632638 w 1387549"/>
              <a:gd name="connsiteY52" fmla="*/ 1408814 h 2046767"/>
              <a:gd name="connsiteX53" fmla="*/ 616689 w 1387549"/>
              <a:gd name="connsiteY53" fmla="*/ 1419446 h 2046767"/>
              <a:gd name="connsiteX54" fmla="*/ 584791 w 1387549"/>
              <a:gd name="connsiteY54" fmla="*/ 1430079 h 2046767"/>
              <a:gd name="connsiteX55" fmla="*/ 520996 w 1387549"/>
              <a:gd name="connsiteY55" fmla="*/ 1451344 h 2046767"/>
              <a:gd name="connsiteX56" fmla="*/ 489098 w 1387549"/>
              <a:gd name="connsiteY56" fmla="*/ 1461976 h 2046767"/>
              <a:gd name="connsiteX57" fmla="*/ 473149 w 1387549"/>
              <a:gd name="connsiteY57" fmla="*/ 1467293 h 2046767"/>
              <a:gd name="connsiteX58" fmla="*/ 441252 w 1387549"/>
              <a:gd name="connsiteY58" fmla="*/ 1488558 h 2046767"/>
              <a:gd name="connsiteX59" fmla="*/ 409354 w 1387549"/>
              <a:gd name="connsiteY59" fmla="*/ 1515139 h 2046767"/>
              <a:gd name="connsiteX60" fmla="*/ 377456 w 1387549"/>
              <a:gd name="connsiteY60" fmla="*/ 1536404 h 2046767"/>
              <a:gd name="connsiteX61" fmla="*/ 350875 w 1387549"/>
              <a:gd name="connsiteY61" fmla="*/ 1557669 h 2046767"/>
              <a:gd name="connsiteX62" fmla="*/ 340242 w 1387549"/>
              <a:gd name="connsiteY62" fmla="*/ 1573618 h 2046767"/>
              <a:gd name="connsiteX63" fmla="*/ 308345 w 1387549"/>
              <a:gd name="connsiteY63" fmla="*/ 1600200 h 2046767"/>
              <a:gd name="connsiteX64" fmla="*/ 260498 w 1387549"/>
              <a:gd name="connsiteY64" fmla="*/ 1637414 h 2046767"/>
              <a:gd name="connsiteX65" fmla="*/ 228600 w 1387549"/>
              <a:gd name="connsiteY65" fmla="*/ 1669311 h 2046767"/>
              <a:gd name="connsiteX66" fmla="*/ 212652 w 1387549"/>
              <a:gd name="connsiteY66" fmla="*/ 1685260 h 2046767"/>
              <a:gd name="connsiteX67" fmla="*/ 191386 w 1387549"/>
              <a:gd name="connsiteY67" fmla="*/ 1717158 h 2046767"/>
              <a:gd name="connsiteX68" fmla="*/ 180754 w 1387549"/>
              <a:gd name="connsiteY68" fmla="*/ 1733107 h 2046767"/>
              <a:gd name="connsiteX69" fmla="*/ 159489 w 1387549"/>
              <a:gd name="connsiteY69" fmla="*/ 1780953 h 2046767"/>
              <a:gd name="connsiteX70" fmla="*/ 154172 w 1387549"/>
              <a:gd name="connsiteY70" fmla="*/ 1796902 h 2046767"/>
              <a:gd name="connsiteX71" fmla="*/ 116959 w 1387549"/>
              <a:gd name="connsiteY71" fmla="*/ 1844748 h 2046767"/>
              <a:gd name="connsiteX72" fmla="*/ 111642 w 1387549"/>
              <a:gd name="connsiteY72" fmla="*/ 1860697 h 2046767"/>
              <a:gd name="connsiteX73" fmla="*/ 90377 w 1387549"/>
              <a:gd name="connsiteY73" fmla="*/ 1892595 h 2046767"/>
              <a:gd name="connsiteX74" fmla="*/ 63796 w 1387549"/>
              <a:gd name="connsiteY74" fmla="*/ 1940441 h 2046767"/>
              <a:gd name="connsiteX75" fmla="*/ 53163 w 1387549"/>
              <a:gd name="connsiteY75" fmla="*/ 1956390 h 2046767"/>
              <a:gd name="connsiteX76" fmla="*/ 47847 w 1387549"/>
              <a:gd name="connsiteY76" fmla="*/ 1972339 h 2046767"/>
              <a:gd name="connsiteX77" fmla="*/ 26582 w 1387549"/>
              <a:gd name="connsiteY77" fmla="*/ 2004237 h 2046767"/>
              <a:gd name="connsiteX78" fmla="*/ 5317 w 1387549"/>
              <a:gd name="connsiteY78" fmla="*/ 2036134 h 2046767"/>
              <a:gd name="connsiteX79" fmla="*/ 0 w 1387549"/>
              <a:gd name="connsiteY79" fmla="*/ 2046767 h 20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87549" h="2046767">
                <a:moveTo>
                  <a:pt x="1387549" y="0"/>
                </a:moveTo>
                <a:cubicBezTo>
                  <a:pt x="1378689" y="14177"/>
                  <a:pt x="1366254" y="26670"/>
                  <a:pt x="1360968" y="42530"/>
                </a:cubicBezTo>
                <a:cubicBezTo>
                  <a:pt x="1359196" y="47846"/>
                  <a:pt x="1359092" y="54056"/>
                  <a:pt x="1355652" y="58479"/>
                </a:cubicBezTo>
                <a:cubicBezTo>
                  <a:pt x="1346420" y="70348"/>
                  <a:pt x="1332095" y="77865"/>
                  <a:pt x="1323754" y="90376"/>
                </a:cubicBezTo>
                <a:cubicBezTo>
                  <a:pt x="1308206" y="113697"/>
                  <a:pt x="1318233" y="102491"/>
                  <a:pt x="1291856" y="122274"/>
                </a:cubicBezTo>
                <a:cubicBezTo>
                  <a:pt x="1265467" y="161860"/>
                  <a:pt x="1299376" y="113252"/>
                  <a:pt x="1265275" y="154172"/>
                </a:cubicBezTo>
                <a:cubicBezTo>
                  <a:pt x="1228266" y="198580"/>
                  <a:pt x="1285289" y="139473"/>
                  <a:pt x="1238693" y="186069"/>
                </a:cubicBezTo>
                <a:cubicBezTo>
                  <a:pt x="1236921" y="193157"/>
                  <a:pt x="1236255" y="200618"/>
                  <a:pt x="1233377" y="207334"/>
                </a:cubicBezTo>
                <a:cubicBezTo>
                  <a:pt x="1227826" y="220288"/>
                  <a:pt x="1216377" y="229651"/>
                  <a:pt x="1206796" y="239232"/>
                </a:cubicBezTo>
                <a:cubicBezTo>
                  <a:pt x="1201468" y="255215"/>
                  <a:pt x="1202296" y="257390"/>
                  <a:pt x="1190847" y="271130"/>
                </a:cubicBezTo>
                <a:cubicBezTo>
                  <a:pt x="1178924" y="285438"/>
                  <a:pt x="1171808" y="286057"/>
                  <a:pt x="1164266" y="303027"/>
                </a:cubicBezTo>
                <a:cubicBezTo>
                  <a:pt x="1159714" y="313269"/>
                  <a:pt x="1159850" y="325599"/>
                  <a:pt x="1153633" y="334925"/>
                </a:cubicBezTo>
                <a:cubicBezTo>
                  <a:pt x="1146545" y="345558"/>
                  <a:pt x="1138083" y="355393"/>
                  <a:pt x="1132368" y="366823"/>
                </a:cubicBezTo>
                <a:cubicBezTo>
                  <a:pt x="1128824" y="373911"/>
                  <a:pt x="1124857" y="380804"/>
                  <a:pt x="1121735" y="388088"/>
                </a:cubicBezTo>
                <a:cubicBezTo>
                  <a:pt x="1119528" y="393239"/>
                  <a:pt x="1118925" y="399025"/>
                  <a:pt x="1116419" y="404037"/>
                </a:cubicBezTo>
                <a:cubicBezTo>
                  <a:pt x="1113562" y="409752"/>
                  <a:pt x="1109330" y="414670"/>
                  <a:pt x="1105786" y="419986"/>
                </a:cubicBezTo>
                <a:lnTo>
                  <a:pt x="1095154" y="451883"/>
                </a:lnTo>
                <a:cubicBezTo>
                  <a:pt x="1093382" y="457199"/>
                  <a:pt x="1092947" y="463169"/>
                  <a:pt x="1089838" y="467832"/>
                </a:cubicBezTo>
                <a:lnTo>
                  <a:pt x="1068572" y="499730"/>
                </a:lnTo>
                <a:cubicBezTo>
                  <a:pt x="1065028" y="505046"/>
                  <a:pt x="1060797" y="509964"/>
                  <a:pt x="1057940" y="515679"/>
                </a:cubicBezTo>
                <a:cubicBezTo>
                  <a:pt x="1054396" y="522767"/>
                  <a:pt x="1052258" y="530756"/>
                  <a:pt x="1047307" y="536944"/>
                </a:cubicBezTo>
                <a:cubicBezTo>
                  <a:pt x="1037914" y="548685"/>
                  <a:pt x="1023751" y="556330"/>
                  <a:pt x="1015410" y="568841"/>
                </a:cubicBezTo>
                <a:lnTo>
                  <a:pt x="983512" y="616688"/>
                </a:lnTo>
                <a:lnTo>
                  <a:pt x="972879" y="632637"/>
                </a:lnTo>
                <a:lnTo>
                  <a:pt x="962247" y="648586"/>
                </a:lnTo>
                <a:cubicBezTo>
                  <a:pt x="960475" y="659218"/>
                  <a:pt x="959269" y="669961"/>
                  <a:pt x="956931" y="680483"/>
                </a:cubicBezTo>
                <a:cubicBezTo>
                  <a:pt x="955715" y="685954"/>
                  <a:pt x="952973" y="690995"/>
                  <a:pt x="951614" y="696432"/>
                </a:cubicBezTo>
                <a:cubicBezTo>
                  <a:pt x="949422" y="705198"/>
                  <a:pt x="948070" y="714153"/>
                  <a:pt x="946298" y="723014"/>
                </a:cubicBezTo>
                <a:cubicBezTo>
                  <a:pt x="948070" y="767316"/>
                  <a:pt x="947343" y="811789"/>
                  <a:pt x="951614" y="855920"/>
                </a:cubicBezTo>
                <a:cubicBezTo>
                  <a:pt x="952694" y="867076"/>
                  <a:pt x="958703" y="877185"/>
                  <a:pt x="962247" y="887818"/>
                </a:cubicBezTo>
                <a:lnTo>
                  <a:pt x="967563" y="903767"/>
                </a:lnTo>
                <a:lnTo>
                  <a:pt x="978196" y="935665"/>
                </a:lnTo>
                <a:cubicBezTo>
                  <a:pt x="979968" y="940981"/>
                  <a:pt x="982413" y="946119"/>
                  <a:pt x="983512" y="951614"/>
                </a:cubicBezTo>
                <a:cubicBezTo>
                  <a:pt x="991026" y="989186"/>
                  <a:pt x="985970" y="969622"/>
                  <a:pt x="999461" y="1010093"/>
                </a:cubicBezTo>
                <a:cubicBezTo>
                  <a:pt x="1001233" y="1015409"/>
                  <a:pt x="1000115" y="1022933"/>
                  <a:pt x="1004777" y="1026041"/>
                </a:cubicBezTo>
                <a:lnTo>
                  <a:pt x="1020726" y="1036674"/>
                </a:lnTo>
                <a:cubicBezTo>
                  <a:pt x="1036171" y="1083011"/>
                  <a:pt x="1029543" y="1056645"/>
                  <a:pt x="1020726" y="1153632"/>
                </a:cubicBezTo>
                <a:cubicBezTo>
                  <a:pt x="1020219" y="1159213"/>
                  <a:pt x="1018850" y="1165158"/>
                  <a:pt x="1015410" y="1169581"/>
                </a:cubicBezTo>
                <a:cubicBezTo>
                  <a:pt x="1006178" y="1181450"/>
                  <a:pt x="994145" y="1190846"/>
                  <a:pt x="983512" y="1201479"/>
                </a:cubicBezTo>
                <a:cubicBezTo>
                  <a:pt x="963602" y="1221389"/>
                  <a:pt x="974694" y="1215050"/>
                  <a:pt x="951614" y="1222744"/>
                </a:cubicBezTo>
                <a:cubicBezTo>
                  <a:pt x="949842" y="1228060"/>
                  <a:pt x="949799" y="1234317"/>
                  <a:pt x="946298" y="1238693"/>
                </a:cubicBezTo>
                <a:cubicBezTo>
                  <a:pt x="942307" y="1243682"/>
                  <a:pt x="936188" y="1246730"/>
                  <a:pt x="930349" y="1249325"/>
                </a:cubicBezTo>
                <a:cubicBezTo>
                  <a:pt x="930335" y="1249331"/>
                  <a:pt x="890484" y="1262614"/>
                  <a:pt x="882503" y="1265274"/>
                </a:cubicBezTo>
                <a:lnTo>
                  <a:pt x="866554" y="1270590"/>
                </a:lnTo>
                <a:lnTo>
                  <a:pt x="850605" y="1275907"/>
                </a:lnTo>
                <a:cubicBezTo>
                  <a:pt x="839972" y="1286539"/>
                  <a:pt x="827047" y="1295293"/>
                  <a:pt x="818707" y="1307804"/>
                </a:cubicBezTo>
                <a:cubicBezTo>
                  <a:pt x="815163" y="1313120"/>
                  <a:pt x="812883" y="1319546"/>
                  <a:pt x="808075" y="1323753"/>
                </a:cubicBezTo>
                <a:cubicBezTo>
                  <a:pt x="782708" y="1345949"/>
                  <a:pt x="774393" y="1345613"/>
                  <a:pt x="744279" y="1355651"/>
                </a:cubicBezTo>
                <a:lnTo>
                  <a:pt x="744279" y="1355651"/>
                </a:lnTo>
                <a:cubicBezTo>
                  <a:pt x="738963" y="1359195"/>
                  <a:pt x="734169" y="1363688"/>
                  <a:pt x="728331" y="1366283"/>
                </a:cubicBezTo>
                <a:cubicBezTo>
                  <a:pt x="728321" y="1366288"/>
                  <a:pt x="688464" y="1379572"/>
                  <a:pt x="680484" y="1382232"/>
                </a:cubicBezTo>
                <a:lnTo>
                  <a:pt x="664535" y="1387548"/>
                </a:lnTo>
                <a:cubicBezTo>
                  <a:pt x="634304" y="1417779"/>
                  <a:pt x="663410" y="1393427"/>
                  <a:pt x="632638" y="1408814"/>
                </a:cubicBezTo>
                <a:cubicBezTo>
                  <a:pt x="626923" y="1411671"/>
                  <a:pt x="622528" y="1416851"/>
                  <a:pt x="616689" y="1419446"/>
                </a:cubicBezTo>
                <a:cubicBezTo>
                  <a:pt x="606447" y="1423998"/>
                  <a:pt x="595424" y="1426535"/>
                  <a:pt x="584791" y="1430079"/>
                </a:cubicBezTo>
                <a:lnTo>
                  <a:pt x="520996" y="1451344"/>
                </a:lnTo>
                <a:lnTo>
                  <a:pt x="489098" y="1461976"/>
                </a:lnTo>
                <a:cubicBezTo>
                  <a:pt x="483782" y="1463748"/>
                  <a:pt x="477812" y="1464184"/>
                  <a:pt x="473149" y="1467293"/>
                </a:cubicBezTo>
                <a:lnTo>
                  <a:pt x="441252" y="1488558"/>
                </a:lnTo>
                <a:cubicBezTo>
                  <a:pt x="420290" y="1520000"/>
                  <a:pt x="443693" y="1490612"/>
                  <a:pt x="409354" y="1515139"/>
                </a:cubicBezTo>
                <a:cubicBezTo>
                  <a:pt x="374509" y="1540028"/>
                  <a:pt x="411669" y="1525000"/>
                  <a:pt x="377456" y="1536404"/>
                </a:cubicBezTo>
                <a:cubicBezTo>
                  <a:pt x="346988" y="1582109"/>
                  <a:pt x="387557" y="1528325"/>
                  <a:pt x="350875" y="1557669"/>
                </a:cubicBezTo>
                <a:cubicBezTo>
                  <a:pt x="345886" y="1561660"/>
                  <a:pt x="344332" y="1568709"/>
                  <a:pt x="340242" y="1573618"/>
                </a:cubicBezTo>
                <a:cubicBezTo>
                  <a:pt x="314273" y="1604780"/>
                  <a:pt x="335224" y="1576307"/>
                  <a:pt x="308345" y="1600200"/>
                </a:cubicBezTo>
                <a:cubicBezTo>
                  <a:pt x="265314" y="1638450"/>
                  <a:pt x="293384" y="1626451"/>
                  <a:pt x="260498" y="1637414"/>
                </a:cubicBezTo>
                <a:lnTo>
                  <a:pt x="228600" y="1669311"/>
                </a:lnTo>
                <a:cubicBezTo>
                  <a:pt x="223284" y="1674627"/>
                  <a:pt x="216822" y="1679005"/>
                  <a:pt x="212652" y="1685260"/>
                </a:cubicBezTo>
                <a:lnTo>
                  <a:pt x="191386" y="1717158"/>
                </a:lnTo>
                <a:cubicBezTo>
                  <a:pt x="187842" y="1722474"/>
                  <a:pt x="182775" y="1727046"/>
                  <a:pt x="180754" y="1733107"/>
                </a:cubicBezTo>
                <a:cubicBezTo>
                  <a:pt x="153323" y="1815394"/>
                  <a:pt x="184762" y="1730407"/>
                  <a:pt x="159489" y="1780953"/>
                </a:cubicBezTo>
                <a:cubicBezTo>
                  <a:pt x="156983" y="1785965"/>
                  <a:pt x="156894" y="1792003"/>
                  <a:pt x="154172" y="1796902"/>
                </a:cubicBezTo>
                <a:cubicBezTo>
                  <a:pt x="138274" y="1825518"/>
                  <a:pt x="136332" y="1825375"/>
                  <a:pt x="116959" y="1844748"/>
                </a:cubicBezTo>
                <a:cubicBezTo>
                  <a:pt x="115187" y="1850064"/>
                  <a:pt x="114364" y="1855798"/>
                  <a:pt x="111642" y="1860697"/>
                </a:cubicBezTo>
                <a:cubicBezTo>
                  <a:pt x="105436" y="1871868"/>
                  <a:pt x="90377" y="1892595"/>
                  <a:pt x="90377" y="1892595"/>
                </a:cubicBezTo>
                <a:cubicBezTo>
                  <a:pt x="81020" y="1920667"/>
                  <a:pt x="88169" y="1903882"/>
                  <a:pt x="63796" y="1940441"/>
                </a:cubicBezTo>
                <a:lnTo>
                  <a:pt x="53163" y="1956390"/>
                </a:lnTo>
                <a:cubicBezTo>
                  <a:pt x="51391" y="1961706"/>
                  <a:pt x="50568" y="1967440"/>
                  <a:pt x="47847" y="1972339"/>
                </a:cubicBezTo>
                <a:cubicBezTo>
                  <a:pt x="41641" y="1983510"/>
                  <a:pt x="33670" y="1993604"/>
                  <a:pt x="26582" y="2004237"/>
                </a:cubicBezTo>
                <a:cubicBezTo>
                  <a:pt x="26581" y="2004239"/>
                  <a:pt x="5318" y="2036131"/>
                  <a:pt x="5317" y="2036134"/>
                </a:cubicBezTo>
                <a:lnTo>
                  <a:pt x="0" y="204676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20" name="Freeform 19"/>
          <p:cNvSpPr/>
          <p:nvPr/>
        </p:nvSpPr>
        <p:spPr>
          <a:xfrm>
            <a:off x="1483243" y="1343690"/>
            <a:ext cx="1594883" cy="1104457"/>
          </a:xfrm>
          <a:custGeom>
            <a:avLst/>
            <a:gdLst>
              <a:gd name="connsiteX0" fmla="*/ 2126511 w 2126511"/>
              <a:gd name="connsiteY0" fmla="*/ 0 h 1472609"/>
              <a:gd name="connsiteX1" fmla="*/ 2089297 w 2126511"/>
              <a:gd name="connsiteY1" fmla="*/ 5316 h 1472609"/>
              <a:gd name="connsiteX2" fmla="*/ 2057400 w 2126511"/>
              <a:gd name="connsiteY2" fmla="*/ 15949 h 1472609"/>
              <a:gd name="connsiteX3" fmla="*/ 2036135 w 2126511"/>
              <a:gd name="connsiteY3" fmla="*/ 21265 h 1472609"/>
              <a:gd name="connsiteX4" fmla="*/ 2020186 w 2126511"/>
              <a:gd name="connsiteY4" fmla="*/ 31898 h 1472609"/>
              <a:gd name="connsiteX5" fmla="*/ 2009553 w 2126511"/>
              <a:gd name="connsiteY5" fmla="*/ 47847 h 1472609"/>
              <a:gd name="connsiteX6" fmla="*/ 1977656 w 2126511"/>
              <a:gd name="connsiteY6" fmla="*/ 69112 h 1472609"/>
              <a:gd name="connsiteX7" fmla="*/ 1967023 w 2126511"/>
              <a:gd name="connsiteY7" fmla="*/ 85061 h 1472609"/>
              <a:gd name="connsiteX8" fmla="*/ 1913860 w 2126511"/>
              <a:gd name="connsiteY8" fmla="*/ 106326 h 1472609"/>
              <a:gd name="connsiteX9" fmla="*/ 1881963 w 2126511"/>
              <a:gd name="connsiteY9" fmla="*/ 116958 h 1472609"/>
              <a:gd name="connsiteX10" fmla="*/ 1855381 w 2126511"/>
              <a:gd name="connsiteY10" fmla="*/ 122274 h 1472609"/>
              <a:gd name="connsiteX11" fmla="*/ 1823484 w 2126511"/>
              <a:gd name="connsiteY11" fmla="*/ 138223 h 1472609"/>
              <a:gd name="connsiteX12" fmla="*/ 1807535 w 2126511"/>
              <a:gd name="connsiteY12" fmla="*/ 143540 h 1472609"/>
              <a:gd name="connsiteX13" fmla="*/ 1780953 w 2126511"/>
              <a:gd name="connsiteY13" fmla="*/ 170121 h 1472609"/>
              <a:gd name="connsiteX14" fmla="*/ 1770321 w 2126511"/>
              <a:gd name="connsiteY14" fmla="*/ 186070 h 1472609"/>
              <a:gd name="connsiteX15" fmla="*/ 1722474 w 2126511"/>
              <a:gd name="connsiteY15" fmla="*/ 212651 h 1472609"/>
              <a:gd name="connsiteX16" fmla="*/ 1701209 w 2126511"/>
              <a:gd name="connsiteY16" fmla="*/ 217967 h 1472609"/>
              <a:gd name="connsiteX17" fmla="*/ 1669311 w 2126511"/>
              <a:gd name="connsiteY17" fmla="*/ 228600 h 1472609"/>
              <a:gd name="connsiteX18" fmla="*/ 1637414 w 2126511"/>
              <a:gd name="connsiteY18" fmla="*/ 244549 h 1472609"/>
              <a:gd name="connsiteX19" fmla="*/ 1584251 w 2126511"/>
              <a:gd name="connsiteY19" fmla="*/ 260498 h 1472609"/>
              <a:gd name="connsiteX20" fmla="*/ 1552353 w 2126511"/>
              <a:gd name="connsiteY20" fmla="*/ 276447 h 1472609"/>
              <a:gd name="connsiteX21" fmla="*/ 1531088 w 2126511"/>
              <a:gd name="connsiteY21" fmla="*/ 287079 h 1472609"/>
              <a:gd name="connsiteX22" fmla="*/ 1499191 w 2126511"/>
              <a:gd name="connsiteY22" fmla="*/ 297712 h 1472609"/>
              <a:gd name="connsiteX23" fmla="*/ 1451344 w 2126511"/>
              <a:gd name="connsiteY23" fmla="*/ 324293 h 1472609"/>
              <a:gd name="connsiteX24" fmla="*/ 1419446 w 2126511"/>
              <a:gd name="connsiteY24" fmla="*/ 345558 h 1472609"/>
              <a:gd name="connsiteX25" fmla="*/ 1398181 w 2126511"/>
              <a:gd name="connsiteY25" fmla="*/ 356191 h 1472609"/>
              <a:gd name="connsiteX26" fmla="*/ 1350335 w 2126511"/>
              <a:gd name="connsiteY26" fmla="*/ 382772 h 1472609"/>
              <a:gd name="connsiteX27" fmla="*/ 1313121 w 2126511"/>
              <a:gd name="connsiteY27" fmla="*/ 409354 h 1472609"/>
              <a:gd name="connsiteX28" fmla="*/ 1297172 w 2126511"/>
              <a:gd name="connsiteY28" fmla="*/ 414670 h 1472609"/>
              <a:gd name="connsiteX29" fmla="*/ 1265274 w 2126511"/>
              <a:gd name="connsiteY29" fmla="*/ 446567 h 1472609"/>
              <a:gd name="connsiteX30" fmla="*/ 1249325 w 2126511"/>
              <a:gd name="connsiteY30" fmla="*/ 457200 h 1472609"/>
              <a:gd name="connsiteX31" fmla="*/ 1217428 w 2126511"/>
              <a:gd name="connsiteY31" fmla="*/ 478465 h 1472609"/>
              <a:gd name="connsiteX32" fmla="*/ 1206795 w 2126511"/>
              <a:gd name="connsiteY32" fmla="*/ 494414 h 1472609"/>
              <a:gd name="connsiteX33" fmla="*/ 1190846 w 2126511"/>
              <a:gd name="connsiteY33" fmla="*/ 499730 h 1472609"/>
              <a:gd name="connsiteX34" fmla="*/ 1174897 w 2126511"/>
              <a:gd name="connsiteY34" fmla="*/ 510363 h 1472609"/>
              <a:gd name="connsiteX35" fmla="*/ 1143000 w 2126511"/>
              <a:gd name="connsiteY35" fmla="*/ 531628 h 1472609"/>
              <a:gd name="connsiteX36" fmla="*/ 1127051 w 2126511"/>
              <a:gd name="connsiteY36" fmla="*/ 542261 h 1472609"/>
              <a:gd name="connsiteX37" fmla="*/ 1111102 w 2126511"/>
              <a:gd name="connsiteY37" fmla="*/ 558209 h 1472609"/>
              <a:gd name="connsiteX38" fmla="*/ 1095153 w 2126511"/>
              <a:gd name="connsiteY38" fmla="*/ 563526 h 1472609"/>
              <a:gd name="connsiteX39" fmla="*/ 1063256 w 2126511"/>
              <a:gd name="connsiteY39" fmla="*/ 579474 h 1472609"/>
              <a:gd name="connsiteX40" fmla="*/ 1047307 w 2126511"/>
              <a:gd name="connsiteY40" fmla="*/ 590107 h 1472609"/>
              <a:gd name="connsiteX41" fmla="*/ 1031358 w 2126511"/>
              <a:gd name="connsiteY41" fmla="*/ 595423 h 1472609"/>
              <a:gd name="connsiteX42" fmla="*/ 1015409 w 2126511"/>
              <a:gd name="connsiteY42" fmla="*/ 611372 h 1472609"/>
              <a:gd name="connsiteX43" fmla="*/ 978195 w 2126511"/>
              <a:gd name="connsiteY43" fmla="*/ 632637 h 1472609"/>
              <a:gd name="connsiteX44" fmla="*/ 935665 w 2126511"/>
              <a:gd name="connsiteY44" fmla="*/ 669851 h 1472609"/>
              <a:gd name="connsiteX45" fmla="*/ 887818 w 2126511"/>
              <a:gd name="connsiteY45" fmla="*/ 707065 h 1472609"/>
              <a:gd name="connsiteX46" fmla="*/ 792125 w 2126511"/>
              <a:gd name="connsiteY46" fmla="*/ 770861 h 1472609"/>
              <a:gd name="connsiteX47" fmla="*/ 760228 w 2126511"/>
              <a:gd name="connsiteY47" fmla="*/ 792126 h 1472609"/>
              <a:gd name="connsiteX48" fmla="*/ 744279 w 2126511"/>
              <a:gd name="connsiteY48" fmla="*/ 802758 h 1472609"/>
              <a:gd name="connsiteX49" fmla="*/ 728330 w 2126511"/>
              <a:gd name="connsiteY49" fmla="*/ 818707 h 1472609"/>
              <a:gd name="connsiteX50" fmla="*/ 680484 w 2126511"/>
              <a:gd name="connsiteY50" fmla="*/ 855921 h 1472609"/>
              <a:gd name="connsiteX51" fmla="*/ 659218 w 2126511"/>
              <a:gd name="connsiteY51" fmla="*/ 887819 h 1472609"/>
              <a:gd name="connsiteX52" fmla="*/ 643270 w 2126511"/>
              <a:gd name="connsiteY52" fmla="*/ 951614 h 1472609"/>
              <a:gd name="connsiteX53" fmla="*/ 632637 w 2126511"/>
              <a:gd name="connsiteY53" fmla="*/ 967563 h 1472609"/>
              <a:gd name="connsiteX54" fmla="*/ 622004 w 2126511"/>
              <a:gd name="connsiteY54" fmla="*/ 999461 h 1472609"/>
              <a:gd name="connsiteX55" fmla="*/ 590107 w 2126511"/>
              <a:gd name="connsiteY55" fmla="*/ 1026042 h 1472609"/>
              <a:gd name="connsiteX56" fmla="*/ 563525 w 2126511"/>
              <a:gd name="connsiteY56" fmla="*/ 1052623 h 1472609"/>
              <a:gd name="connsiteX57" fmla="*/ 536944 w 2126511"/>
              <a:gd name="connsiteY57" fmla="*/ 1084521 h 1472609"/>
              <a:gd name="connsiteX58" fmla="*/ 515679 w 2126511"/>
              <a:gd name="connsiteY58" fmla="*/ 1116419 h 1472609"/>
              <a:gd name="connsiteX59" fmla="*/ 505046 w 2126511"/>
              <a:gd name="connsiteY59" fmla="*/ 1132367 h 1472609"/>
              <a:gd name="connsiteX60" fmla="*/ 473149 w 2126511"/>
              <a:gd name="connsiteY60" fmla="*/ 1158949 h 1472609"/>
              <a:gd name="connsiteX61" fmla="*/ 446567 w 2126511"/>
              <a:gd name="connsiteY61" fmla="*/ 1185530 h 1472609"/>
              <a:gd name="connsiteX62" fmla="*/ 430618 w 2126511"/>
              <a:gd name="connsiteY62" fmla="*/ 1201479 h 1472609"/>
              <a:gd name="connsiteX63" fmla="*/ 377456 w 2126511"/>
              <a:gd name="connsiteY63" fmla="*/ 1233377 h 1472609"/>
              <a:gd name="connsiteX64" fmla="*/ 361507 w 2126511"/>
              <a:gd name="connsiteY64" fmla="*/ 1244009 h 1472609"/>
              <a:gd name="connsiteX65" fmla="*/ 340242 w 2126511"/>
              <a:gd name="connsiteY65" fmla="*/ 1265274 h 1472609"/>
              <a:gd name="connsiteX66" fmla="*/ 329609 w 2126511"/>
              <a:gd name="connsiteY66" fmla="*/ 1281223 h 1472609"/>
              <a:gd name="connsiteX67" fmla="*/ 281763 w 2126511"/>
              <a:gd name="connsiteY67" fmla="*/ 1307805 h 1472609"/>
              <a:gd name="connsiteX68" fmla="*/ 265814 w 2126511"/>
              <a:gd name="connsiteY68" fmla="*/ 1323754 h 1472609"/>
              <a:gd name="connsiteX69" fmla="*/ 255181 w 2126511"/>
              <a:gd name="connsiteY69" fmla="*/ 1339702 h 1472609"/>
              <a:gd name="connsiteX70" fmla="*/ 223284 w 2126511"/>
              <a:gd name="connsiteY70" fmla="*/ 1355651 h 1472609"/>
              <a:gd name="connsiteX71" fmla="*/ 186070 w 2126511"/>
              <a:gd name="connsiteY71" fmla="*/ 1376916 h 1472609"/>
              <a:gd name="connsiteX72" fmla="*/ 154172 w 2126511"/>
              <a:gd name="connsiteY72" fmla="*/ 1387549 h 1472609"/>
              <a:gd name="connsiteX73" fmla="*/ 122274 w 2126511"/>
              <a:gd name="connsiteY73" fmla="*/ 1403498 h 1472609"/>
              <a:gd name="connsiteX74" fmla="*/ 90377 w 2126511"/>
              <a:gd name="connsiteY74" fmla="*/ 1419447 h 1472609"/>
              <a:gd name="connsiteX75" fmla="*/ 74428 w 2126511"/>
              <a:gd name="connsiteY75" fmla="*/ 1435395 h 1472609"/>
              <a:gd name="connsiteX76" fmla="*/ 58479 w 2126511"/>
              <a:gd name="connsiteY76" fmla="*/ 1440712 h 1472609"/>
              <a:gd name="connsiteX77" fmla="*/ 42530 w 2126511"/>
              <a:gd name="connsiteY77" fmla="*/ 1451344 h 1472609"/>
              <a:gd name="connsiteX78" fmla="*/ 26581 w 2126511"/>
              <a:gd name="connsiteY78" fmla="*/ 1456661 h 1472609"/>
              <a:gd name="connsiteX79" fmla="*/ 10632 w 2126511"/>
              <a:gd name="connsiteY79" fmla="*/ 1467293 h 1472609"/>
              <a:gd name="connsiteX80" fmla="*/ 0 w 2126511"/>
              <a:gd name="connsiteY80" fmla="*/ 1472609 h 147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126511" h="1472609">
                <a:moveTo>
                  <a:pt x="2126511" y="0"/>
                </a:moveTo>
                <a:cubicBezTo>
                  <a:pt x="2114106" y="1772"/>
                  <a:pt x="2101507" y="2498"/>
                  <a:pt x="2089297" y="5316"/>
                </a:cubicBezTo>
                <a:cubicBezTo>
                  <a:pt x="2078376" y="7836"/>
                  <a:pt x="2068273" y="13231"/>
                  <a:pt x="2057400" y="15949"/>
                </a:cubicBezTo>
                <a:lnTo>
                  <a:pt x="2036135" y="21265"/>
                </a:lnTo>
                <a:cubicBezTo>
                  <a:pt x="2030819" y="24809"/>
                  <a:pt x="2024704" y="27380"/>
                  <a:pt x="2020186" y="31898"/>
                </a:cubicBezTo>
                <a:cubicBezTo>
                  <a:pt x="2015668" y="36416"/>
                  <a:pt x="2014362" y="43639"/>
                  <a:pt x="2009553" y="47847"/>
                </a:cubicBezTo>
                <a:cubicBezTo>
                  <a:pt x="1999936" y="56262"/>
                  <a:pt x="1977656" y="69112"/>
                  <a:pt x="1977656" y="69112"/>
                </a:cubicBezTo>
                <a:cubicBezTo>
                  <a:pt x="1974112" y="74428"/>
                  <a:pt x="1971541" y="80543"/>
                  <a:pt x="1967023" y="85061"/>
                </a:cubicBezTo>
                <a:cubicBezTo>
                  <a:pt x="1952639" y="99445"/>
                  <a:pt x="1932141" y="100842"/>
                  <a:pt x="1913860" y="106326"/>
                </a:cubicBezTo>
                <a:cubicBezTo>
                  <a:pt x="1903125" y="109547"/>
                  <a:pt x="1892953" y="114760"/>
                  <a:pt x="1881963" y="116958"/>
                </a:cubicBezTo>
                <a:cubicBezTo>
                  <a:pt x="1873102" y="118730"/>
                  <a:pt x="1864147" y="120082"/>
                  <a:pt x="1855381" y="122274"/>
                </a:cubicBezTo>
                <a:cubicBezTo>
                  <a:pt x="1828660" y="128954"/>
                  <a:pt x="1849466" y="125232"/>
                  <a:pt x="1823484" y="138223"/>
                </a:cubicBezTo>
                <a:cubicBezTo>
                  <a:pt x="1818472" y="140729"/>
                  <a:pt x="1812851" y="141768"/>
                  <a:pt x="1807535" y="143540"/>
                </a:cubicBezTo>
                <a:cubicBezTo>
                  <a:pt x="1779176" y="186075"/>
                  <a:pt x="1816401" y="134672"/>
                  <a:pt x="1780953" y="170121"/>
                </a:cubicBezTo>
                <a:cubicBezTo>
                  <a:pt x="1776435" y="174639"/>
                  <a:pt x="1775129" y="181863"/>
                  <a:pt x="1770321" y="186070"/>
                </a:cubicBezTo>
                <a:cubicBezTo>
                  <a:pt x="1751858" y="202225"/>
                  <a:pt x="1742610" y="206898"/>
                  <a:pt x="1722474" y="212651"/>
                </a:cubicBezTo>
                <a:cubicBezTo>
                  <a:pt x="1715449" y="214658"/>
                  <a:pt x="1708207" y="215867"/>
                  <a:pt x="1701209" y="217967"/>
                </a:cubicBezTo>
                <a:cubicBezTo>
                  <a:pt x="1690474" y="221188"/>
                  <a:pt x="1669311" y="228600"/>
                  <a:pt x="1669311" y="228600"/>
                </a:cubicBezTo>
                <a:cubicBezTo>
                  <a:pt x="1651836" y="240251"/>
                  <a:pt x="1656674" y="239046"/>
                  <a:pt x="1637414" y="244549"/>
                </a:cubicBezTo>
                <a:cubicBezTo>
                  <a:pt x="1624410" y="248264"/>
                  <a:pt x="1593729" y="254180"/>
                  <a:pt x="1584251" y="260498"/>
                </a:cubicBezTo>
                <a:cubicBezTo>
                  <a:pt x="1553603" y="280929"/>
                  <a:pt x="1583166" y="263241"/>
                  <a:pt x="1552353" y="276447"/>
                </a:cubicBezTo>
                <a:cubicBezTo>
                  <a:pt x="1545069" y="279569"/>
                  <a:pt x="1538446" y="284136"/>
                  <a:pt x="1531088" y="287079"/>
                </a:cubicBezTo>
                <a:cubicBezTo>
                  <a:pt x="1520682" y="291241"/>
                  <a:pt x="1508516" y="291495"/>
                  <a:pt x="1499191" y="297712"/>
                </a:cubicBezTo>
                <a:cubicBezTo>
                  <a:pt x="1462630" y="322085"/>
                  <a:pt x="1479416" y="314936"/>
                  <a:pt x="1451344" y="324293"/>
                </a:cubicBezTo>
                <a:cubicBezTo>
                  <a:pt x="1440711" y="331381"/>
                  <a:pt x="1430876" y="339843"/>
                  <a:pt x="1419446" y="345558"/>
                </a:cubicBezTo>
                <a:cubicBezTo>
                  <a:pt x="1412358" y="349102"/>
                  <a:pt x="1404977" y="352114"/>
                  <a:pt x="1398181" y="356191"/>
                </a:cubicBezTo>
                <a:cubicBezTo>
                  <a:pt x="1352483" y="383610"/>
                  <a:pt x="1382414" y="372080"/>
                  <a:pt x="1350335" y="382772"/>
                </a:cubicBezTo>
                <a:cubicBezTo>
                  <a:pt x="1345520" y="386383"/>
                  <a:pt x="1320894" y="405468"/>
                  <a:pt x="1313121" y="409354"/>
                </a:cubicBezTo>
                <a:cubicBezTo>
                  <a:pt x="1308109" y="411860"/>
                  <a:pt x="1302488" y="412898"/>
                  <a:pt x="1297172" y="414670"/>
                </a:cubicBezTo>
                <a:cubicBezTo>
                  <a:pt x="1286539" y="425302"/>
                  <a:pt x="1277785" y="438226"/>
                  <a:pt x="1265274" y="446567"/>
                </a:cubicBezTo>
                <a:cubicBezTo>
                  <a:pt x="1259958" y="450111"/>
                  <a:pt x="1254233" y="453109"/>
                  <a:pt x="1249325" y="457200"/>
                </a:cubicBezTo>
                <a:cubicBezTo>
                  <a:pt x="1222778" y="479324"/>
                  <a:pt x="1245457" y="469123"/>
                  <a:pt x="1217428" y="478465"/>
                </a:cubicBezTo>
                <a:cubicBezTo>
                  <a:pt x="1213884" y="483781"/>
                  <a:pt x="1211784" y="490423"/>
                  <a:pt x="1206795" y="494414"/>
                </a:cubicBezTo>
                <a:cubicBezTo>
                  <a:pt x="1202419" y="497915"/>
                  <a:pt x="1195858" y="497224"/>
                  <a:pt x="1190846" y="499730"/>
                </a:cubicBezTo>
                <a:cubicBezTo>
                  <a:pt x="1185131" y="502587"/>
                  <a:pt x="1179805" y="506272"/>
                  <a:pt x="1174897" y="510363"/>
                </a:cubicBezTo>
                <a:cubicBezTo>
                  <a:pt x="1148350" y="532487"/>
                  <a:pt x="1171029" y="522286"/>
                  <a:pt x="1143000" y="531628"/>
                </a:cubicBezTo>
                <a:cubicBezTo>
                  <a:pt x="1137684" y="535172"/>
                  <a:pt x="1131960" y="538171"/>
                  <a:pt x="1127051" y="542261"/>
                </a:cubicBezTo>
                <a:cubicBezTo>
                  <a:pt x="1121275" y="547074"/>
                  <a:pt x="1117358" y="554039"/>
                  <a:pt x="1111102" y="558209"/>
                </a:cubicBezTo>
                <a:cubicBezTo>
                  <a:pt x="1106439" y="561317"/>
                  <a:pt x="1100165" y="561020"/>
                  <a:pt x="1095153" y="563526"/>
                </a:cubicBezTo>
                <a:cubicBezTo>
                  <a:pt x="1053935" y="584135"/>
                  <a:pt x="1103338" y="566113"/>
                  <a:pt x="1063256" y="579474"/>
                </a:cubicBezTo>
                <a:cubicBezTo>
                  <a:pt x="1057940" y="583018"/>
                  <a:pt x="1053022" y="587250"/>
                  <a:pt x="1047307" y="590107"/>
                </a:cubicBezTo>
                <a:cubicBezTo>
                  <a:pt x="1042295" y="592613"/>
                  <a:pt x="1036021" y="592315"/>
                  <a:pt x="1031358" y="595423"/>
                </a:cubicBezTo>
                <a:cubicBezTo>
                  <a:pt x="1025102" y="599593"/>
                  <a:pt x="1021185" y="606559"/>
                  <a:pt x="1015409" y="611372"/>
                </a:cubicBezTo>
                <a:cubicBezTo>
                  <a:pt x="1004136" y="620767"/>
                  <a:pt x="991197" y="626136"/>
                  <a:pt x="978195" y="632637"/>
                </a:cubicBezTo>
                <a:cubicBezTo>
                  <a:pt x="948072" y="677824"/>
                  <a:pt x="997685" y="607831"/>
                  <a:pt x="935665" y="669851"/>
                </a:cubicBezTo>
                <a:cubicBezTo>
                  <a:pt x="910678" y="694838"/>
                  <a:pt x="925975" y="681627"/>
                  <a:pt x="887818" y="707065"/>
                </a:cubicBezTo>
                <a:lnTo>
                  <a:pt x="792125" y="770861"/>
                </a:lnTo>
                <a:lnTo>
                  <a:pt x="760228" y="792126"/>
                </a:lnTo>
                <a:cubicBezTo>
                  <a:pt x="754912" y="795670"/>
                  <a:pt x="748797" y="798240"/>
                  <a:pt x="744279" y="802758"/>
                </a:cubicBezTo>
                <a:cubicBezTo>
                  <a:pt x="738963" y="808074"/>
                  <a:pt x="734265" y="814091"/>
                  <a:pt x="728330" y="818707"/>
                </a:cubicBezTo>
                <a:cubicBezTo>
                  <a:pt x="671105" y="863215"/>
                  <a:pt x="716688" y="819715"/>
                  <a:pt x="680484" y="855921"/>
                </a:cubicBezTo>
                <a:cubicBezTo>
                  <a:pt x="662892" y="908691"/>
                  <a:pt x="692408" y="828076"/>
                  <a:pt x="659218" y="887819"/>
                </a:cubicBezTo>
                <a:cubicBezTo>
                  <a:pt x="640610" y="921314"/>
                  <a:pt x="654821" y="916960"/>
                  <a:pt x="643270" y="951614"/>
                </a:cubicBezTo>
                <a:cubicBezTo>
                  <a:pt x="641249" y="957676"/>
                  <a:pt x="636181" y="962247"/>
                  <a:pt x="632637" y="967563"/>
                </a:cubicBezTo>
                <a:cubicBezTo>
                  <a:pt x="629093" y="978196"/>
                  <a:pt x="631329" y="993244"/>
                  <a:pt x="622004" y="999461"/>
                </a:cubicBezTo>
                <a:cubicBezTo>
                  <a:pt x="606322" y="1009916"/>
                  <a:pt x="602899" y="1010692"/>
                  <a:pt x="590107" y="1026042"/>
                </a:cubicBezTo>
                <a:cubicBezTo>
                  <a:pt x="567956" y="1052622"/>
                  <a:pt x="592764" y="1033132"/>
                  <a:pt x="563525" y="1052623"/>
                </a:cubicBezTo>
                <a:cubicBezTo>
                  <a:pt x="525540" y="1109604"/>
                  <a:pt x="584691" y="1023132"/>
                  <a:pt x="536944" y="1084521"/>
                </a:cubicBezTo>
                <a:cubicBezTo>
                  <a:pt x="529099" y="1094608"/>
                  <a:pt x="522768" y="1105786"/>
                  <a:pt x="515679" y="1116419"/>
                </a:cubicBezTo>
                <a:cubicBezTo>
                  <a:pt x="512135" y="1121735"/>
                  <a:pt x="509564" y="1127849"/>
                  <a:pt x="505046" y="1132367"/>
                </a:cubicBezTo>
                <a:cubicBezTo>
                  <a:pt x="484579" y="1152834"/>
                  <a:pt x="495353" y="1144145"/>
                  <a:pt x="473149" y="1158949"/>
                </a:cubicBezTo>
                <a:cubicBezTo>
                  <a:pt x="453654" y="1188190"/>
                  <a:pt x="473150" y="1163378"/>
                  <a:pt x="446567" y="1185530"/>
                </a:cubicBezTo>
                <a:cubicBezTo>
                  <a:pt x="440791" y="1190343"/>
                  <a:pt x="436553" y="1196863"/>
                  <a:pt x="430618" y="1201479"/>
                </a:cubicBezTo>
                <a:cubicBezTo>
                  <a:pt x="394611" y="1229485"/>
                  <a:pt x="408610" y="1215575"/>
                  <a:pt x="377456" y="1233377"/>
                </a:cubicBezTo>
                <a:cubicBezTo>
                  <a:pt x="371909" y="1236547"/>
                  <a:pt x="366823" y="1240465"/>
                  <a:pt x="361507" y="1244009"/>
                </a:cubicBezTo>
                <a:cubicBezTo>
                  <a:pt x="349909" y="1278806"/>
                  <a:pt x="366018" y="1244654"/>
                  <a:pt x="340242" y="1265274"/>
                </a:cubicBezTo>
                <a:cubicBezTo>
                  <a:pt x="335253" y="1269265"/>
                  <a:pt x="334418" y="1277016"/>
                  <a:pt x="329609" y="1281223"/>
                </a:cubicBezTo>
                <a:cubicBezTo>
                  <a:pt x="307112" y="1300908"/>
                  <a:pt x="303667" y="1300502"/>
                  <a:pt x="281763" y="1307805"/>
                </a:cubicBezTo>
                <a:cubicBezTo>
                  <a:pt x="276447" y="1313121"/>
                  <a:pt x="270627" y="1317978"/>
                  <a:pt x="265814" y="1323754"/>
                </a:cubicBezTo>
                <a:cubicBezTo>
                  <a:pt x="261724" y="1328662"/>
                  <a:pt x="259699" y="1335184"/>
                  <a:pt x="255181" y="1339702"/>
                </a:cubicBezTo>
                <a:cubicBezTo>
                  <a:pt x="244874" y="1350009"/>
                  <a:pt x="236257" y="1351327"/>
                  <a:pt x="223284" y="1355651"/>
                </a:cubicBezTo>
                <a:cubicBezTo>
                  <a:pt x="208896" y="1365243"/>
                  <a:pt x="202935" y="1370170"/>
                  <a:pt x="186070" y="1376916"/>
                </a:cubicBezTo>
                <a:cubicBezTo>
                  <a:pt x="175664" y="1381078"/>
                  <a:pt x="163498" y="1381332"/>
                  <a:pt x="154172" y="1387549"/>
                </a:cubicBezTo>
                <a:cubicBezTo>
                  <a:pt x="108465" y="1418018"/>
                  <a:pt x="166295" y="1381488"/>
                  <a:pt x="122274" y="1403498"/>
                </a:cubicBezTo>
                <a:cubicBezTo>
                  <a:pt x="81048" y="1424111"/>
                  <a:pt x="130466" y="1406082"/>
                  <a:pt x="90377" y="1419447"/>
                </a:cubicBezTo>
                <a:cubicBezTo>
                  <a:pt x="85061" y="1424763"/>
                  <a:pt x="80684" y="1431225"/>
                  <a:pt x="74428" y="1435395"/>
                </a:cubicBezTo>
                <a:cubicBezTo>
                  <a:pt x="69765" y="1438503"/>
                  <a:pt x="63491" y="1438206"/>
                  <a:pt x="58479" y="1440712"/>
                </a:cubicBezTo>
                <a:cubicBezTo>
                  <a:pt x="52764" y="1443569"/>
                  <a:pt x="48245" y="1448487"/>
                  <a:pt x="42530" y="1451344"/>
                </a:cubicBezTo>
                <a:cubicBezTo>
                  <a:pt x="37518" y="1453850"/>
                  <a:pt x="31593" y="1454155"/>
                  <a:pt x="26581" y="1456661"/>
                </a:cubicBezTo>
                <a:cubicBezTo>
                  <a:pt x="20866" y="1459518"/>
                  <a:pt x="16111" y="1464006"/>
                  <a:pt x="10632" y="1467293"/>
                </a:cubicBezTo>
                <a:cubicBezTo>
                  <a:pt x="7234" y="1469332"/>
                  <a:pt x="3544" y="1470837"/>
                  <a:pt x="0" y="14726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21" name="Freeform 20"/>
          <p:cNvSpPr/>
          <p:nvPr/>
        </p:nvSpPr>
        <p:spPr>
          <a:xfrm>
            <a:off x="1917848" y="1555012"/>
            <a:ext cx="1152304" cy="909083"/>
          </a:xfrm>
          <a:custGeom>
            <a:avLst/>
            <a:gdLst>
              <a:gd name="connsiteX0" fmla="*/ 1536405 w 1536405"/>
              <a:gd name="connsiteY0" fmla="*/ 0 h 1212111"/>
              <a:gd name="connsiteX1" fmla="*/ 1509823 w 1536405"/>
              <a:gd name="connsiteY1" fmla="*/ 10632 h 1212111"/>
              <a:gd name="connsiteX2" fmla="*/ 1477926 w 1536405"/>
              <a:gd name="connsiteY2" fmla="*/ 21265 h 1212111"/>
              <a:gd name="connsiteX3" fmla="*/ 1430079 w 1536405"/>
              <a:gd name="connsiteY3" fmla="*/ 58479 h 1212111"/>
              <a:gd name="connsiteX4" fmla="*/ 1398182 w 1536405"/>
              <a:gd name="connsiteY4" fmla="*/ 53163 h 1212111"/>
              <a:gd name="connsiteX5" fmla="*/ 1366284 w 1536405"/>
              <a:gd name="connsiteY5" fmla="*/ 37214 h 1212111"/>
              <a:gd name="connsiteX6" fmla="*/ 1244010 w 1536405"/>
              <a:gd name="connsiteY6" fmla="*/ 31898 h 1212111"/>
              <a:gd name="connsiteX7" fmla="*/ 1201479 w 1536405"/>
              <a:gd name="connsiteY7" fmla="*/ 37214 h 1212111"/>
              <a:gd name="connsiteX8" fmla="*/ 1190847 w 1536405"/>
              <a:gd name="connsiteY8" fmla="*/ 53163 h 1212111"/>
              <a:gd name="connsiteX9" fmla="*/ 1185530 w 1536405"/>
              <a:gd name="connsiteY9" fmla="*/ 69111 h 1212111"/>
              <a:gd name="connsiteX10" fmla="*/ 1158949 w 1536405"/>
              <a:gd name="connsiteY10" fmla="*/ 95693 h 1212111"/>
              <a:gd name="connsiteX11" fmla="*/ 1105786 w 1536405"/>
              <a:gd name="connsiteY11" fmla="*/ 101009 h 1212111"/>
              <a:gd name="connsiteX12" fmla="*/ 1057940 w 1536405"/>
              <a:gd name="connsiteY12" fmla="*/ 122274 h 1212111"/>
              <a:gd name="connsiteX13" fmla="*/ 1020726 w 1536405"/>
              <a:gd name="connsiteY13" fmla="*/ 132907 h 1212111"/>
              <a:gd name="connsiteX14" fmla="*/ 988828 w 1536405"/>
              <a:gd name="connsiteY14" fmla="*/ 143539 h 1212111"/>
              <a:gd name="connsiteX15" fmla="*/ 940982 w 1536405"/>
              <a:gd name="connsiteY15" fmla="*/ 154172 h 1212111"/>
              <a:gd name="connsiteX16" fmla="*/ 903768 w 1536405"/>
              <a:gd name="connsiteY16" fmla="*/ 159488 h 1212111"/>
              <a:gd name="connsiteX17" fmla="*/ 887819 w 1536405"/>
              <a:gd name="connsiteY17" fmla="*/ 170121 h 1212111"/>
              <a:gd name="connsiteX18" fmla="*/ 855921 w 1536405"/>
              <a:gd name="connsiteY18" fmla="*/ 180753 h 1212111"/>
              <a:gd name="connsiteX19" fmla="*/ 839972 w 1536405"/>
              <a:gd name="connsiteY19" fmla="*/ 191386 h 1212111"/>
              <a:gd name="connsiteX20" fmla="*/ 824023 w 1536405"/>
              <a:gd name="connsiteY20" fmla="*/ 196702 h 1212111"/>
              <a:gd name="connsiteX21" fmla="*/ 813391 w 1536405"/>
              <a:gd name="connsiteY21" fmla="*/ 212651 h 1212111"/>
              <a:gd name="connsiteX22" fmla="*/ 797442 w 1536405"/>
              <a:gd name="connsiteY22" fmla="*/ 223284 h 1212111"/>
              <a:gd name="connsiteX23" fmla="*/ 770861 w 1536405"/>
              <a:gd name="connsiteY23" fmla="*/ 255181 h 1212111"/>
              <a:gd name="connsiteX24" fmla="*/ 738963 w 1536405"/>
              <a:gd name="connsiteY24" fmla="*/ 287079 h 1212111"/>
              <a:gd name="connsiteX25" fmla="*/ 723014 w 1536405"/>
              <a:gd name="connsiteY25" fmla="*/ 297711 h 1212111"/>
              <a:gd name="connsiteX26" fmla="*/ 680484 w 1536405"/>
              <a:gd name="connsiteY26" fmla="*/ 345558 h 1212111"/>
              <a:gd name="connsiteX27" fmla="*/ 664535 w 1536405"/>
              <a:gd name="connsiteY27" fmla="*/ 361507 h 1212111"/>
              <a:gd name="connsiteX28" fmla="*/ 648586 w 1536405"/>
              <a:gd name="connsiteY28" fmla="*/ 393404 h 1212111"/>
              <a:gd name="connsiteX29" fmla="*/ 627321 w 1536405"/>
              <a:gd name="connsiteY29" fmla="*/ 425302 h 1212111"/>
              <a:gd name="connsiteX30" fmla="*/ 606056 w 1536405"/>
              <a:gd name="connsiteY30" fmla="*/ 457200 h 1212111"/>
              <a:gd name="connsiteX31" fmla="*/ 590107 w 1536405"/>
              <a:gd name="connsiteY31" fmla="*/ 467832 h 1212111"/>
              <a:gd name="connsiteX32" fmla="*/ 558210 w 1536405"/>
              <a:gd name="connsiteY32" fmla="*/ 499730 h 1212111"/>
              <a:gd name="connsiteX33" fmla="*/ 526312 w 1536405"/>
              <a:gd name="connsiteY33" fmla="*/ 520995 h 1212111"/>
              <a:gd name="connsiteX34" fmla="*/ 510363 w 1536405"/>
              <a:gd name="connsiteY34" fmla="*/ 531628 h 1212111"/>
              <a:gd name="connsiteX35" fmla="*/ 499730 w 1536405"/>
              <a:gd name="connsiteY35" fmla="*/ 547577 h 1212111"/>
              <a:gd name="connsiteX36" fmla="*/ 467833 w 1536405"/>
              <a:gd name="connsiteY36" fmla="*/ 568842 h 1212111"/>
              <a:gd name="connsiteX37" fmla="*/ 451884 w 1536405"/>
              <a:gd name="connsiteY37" fmla="*/ 579474 h 1212111"/>
              <a:gd name="connsiteX38" fmla="*/ 350875 w 1536405"/>
              <a:gd name="connsiteY38" fmla="*/ 590107 h 1212111"/>
              <a:gd name="connsiteX39" fmla="*/ 308344 w 1536405"/>
              <a:gd name="connsiteY39" fmla="*/ 600739 h 1212111"/>
              <a:gd name="connsiteX40" fmla="*/ 281763 w 1536405"/>
              <a:gd name="connsiteY40" fmla="*/ 606056 h 1212111"/>
              <a:gd name="connsiteX41" fmla="*/ 249865 w 1536405"/>
              <a:gd name="connsiteY41" fmla="*/ 616688 h 1212111"/>
              <a:gd name="connsiteX42" fmla="*/ 228600 w 1536405"/>
              <a:gd name="connsiteY42" fmla="*/ 643270 h 1212111"/>
              <a:gd name="connsiteX43" fmla="*/ 212651 w 1536405"/>
              <a:gd name="connsiteY43" fmla="*/ 659218 h 1212111"/>
              <a:gd name="connsiteX44" fmla="*/ 196703 w 1536405"/>
              <a:gd name="connsiteY44" fmla="*/ 691116 h 1212111"/>
              <a:gd name="connsiteX45" fmla="*/ 175437 w 1536405"/>
              <a:gd name="connsiteY45" fmla="*/ 723014 h 1212111"/>
              <a:gd name="connsiteX46" fmla="*/ 159489 w 1536405"/>
              <a:gd name="connsiteY46" fmla="*/ 829339 h 1212111"/>
              <a:gd name="connsiteX47" fmla="*/ 148856 w 1536405"/>
              <a:gd name="connsiteY47" fmla="*/ 877186 h 1212111"/>
              <a:gd name="connsiteX48" fmla="*/ 143540 w 1536405"/>
              <a:gd name="connsiteY48" fmla="*/ 919716 h 1212111"/>
              <a:gd name="connsiteX49" fmla="*/ 138223 w 1536405"/>
              <a:gd name="connsiteY49" fmla="*/ 988828 h 1212111"/>
              <a:gd name="connsiteX50" fmla="*/ 127591 w 1536405"/>
              <a:gd name="connsiteY50" fmla="*/ 1020725 h 1212111"/>
              <a:gd name="connsiteX51" fmla="*/ 111642 w 1536405"/>
              <a:gd name="connsiteY51" fmla="*/ 1052623 h 1212111"/>
              <a:gd name="connsiteX52" fmla="*/ 106326 w 1536405"/>
              <a:gd name="connsiteY52" fmla="*/ 1068572 h 1212111"/>
              <a:gd name="connsiteX53" fmla="*/ 85061 w 1536405"/>
              <a:gd name="connsiteY53" fmla="*/ 1100470 h 1212111"/>
              <a:gd name="connsiteX54" fmla="*/ 79744 w 1536405"/>
              <a:gd name="connsiteY54" fmla="*/ 1116418 h 1212111"/>
              <a:gd name="connsiteX55" fmla="*/ 63796 w 1536405"/>
              <a:gd name="connsiteY55" fmla="*/ 1127051 h 1212111"/>
              <a:gd name="connsiteX56" fmla="*/ 26582 w 1536405"/>
              <a:gd name="connsiteY56" fmla="*/ 1169581 h 1212111"/>
              <a:gd name="connsiteX57" fmla="*/ 0 w 1536405"/>
              <a:gd name="connsiteY57" fmla="*/ 1212111 h 121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36405" h="1212111">
                <a:moveTo>
                  <a:pt x="1536405" y="0"/>
                </a:moveTo>
                <a:cubicBezTo>
                  <a:pt x="1527544" y="3544"/>
                  <a:pt x="1518792" y="7371"/>
                  <a:pt x="1509823" y="10632"/>
                </a:cubicBezTo>
                <a:cubicBezTo>
                  <a:pt x="1499290" y="14462"/>
                  <a:pt x="1477926" y="21265"/>
                  <a:pt x="1477926" y="21265"/>
                </a:cubicBezTo>
                <a:cubicBezTo>
                  <a:pt x="1439772" y="46700"/>
                  <a:pt x="1455064" y="33494"/>
                  <a:pt x="1430079" y="58479"/>
                </a:cubicBezTo>
                <a:cubicBezTo>
                  <a:pt x="1419447" y="56707"/>
                  <a:pt x="1408408" y="56572"/>
                  <a:pt x="1398182" y="53163"/>
                </a:cubicBezTo>
                <a:cubicBezTo>
                  <a:pt x="1375869" y="45725"/>
                  <a:pt x="1389787" y="39022"/>
                  <a:pt x="1366284" y="37214"/>
                </a:cubicBezTo>
                <a:cubicBezTo>
                  <a:pt x="1325608" y="34085"/>
                  <a:pt x="1284768" y="33670"/>
                  <a:pt x="1244010" y="31898"/>
                </a:cubicBezTo>
                <a:cubicBezTo>
                  <a:pt x="1229833" y="33670"/>
                  <a:pt x="1214744" y="31908"/>
                  <a:pt x="1201479" y="37214"/>
                </a:cubicBezTo>
                <a:cubicBezTo>
                  <a:pt x="1195547" y="39587"/>
                  <a:pt x="1193704" y="47448"/>
                  <a:pt x="1190847" y="53163"/>
                </a:cubicBezTo>
                <a:cubicBezTo>
                  <a:pt x="1188341" y="58175"/>
                  <a:pt x="1188036" y="64099"/>
                  <a:pt x="1185530" y="69111"/>
                </a:cubicBezTo>
                <a:cubicBezTo>
                  <a:pt x="1180599" y="78973"/>
                  <a:pt x="1170969" y="92919"/>
                  <a:pt x="1158949" y="95693"/>
                </a:cubicBezTo>
                <a:cubicBezTo>
                  <a:pt x="1141596" y="99698"/>
                  <a:pt x="1123507" y="99237"/>
                  <a:pt x="1105786" y="101009"/>
                </a:cubicBezTo>
                <a:cubicBezTo>
                  <a:pt x="1023499" y="128440"/>
                  <a:pt x="1108486" y="97001"/>
                  <a:pt x="1057940" y="122274"/>
                </a:cubicBezTo>
                <a:cubicBezTo>
                  <a:pt x="1049001" y="126743"/>
                  <a:pt x="1029251" y="130350"/>
                  <a:pt x="1020726" y="132907"/>
                </a:cubicBezTo>
                <a:cubicBezTo>
                  <a:pt x="1009991" y="136127"/>
                  <a:pt x="999701" y="140820"/>
                  <a:pt x="988828" y="143539"/>
                </a:cubicBezTo>
                <a:cubicBezTo>
                  <a:pt x="969707" y="148320"/>
                  <a:pt x="961236" y="150796"/>
                  <a:pt x="940982" y="154172"/>
                </a:cubicBezTo>
                <a:cubicBezTo>
                  <a:pt x="928622" y="156232"/>
                  <a:pt x="916173" y="157716"/>
                  <a:pt x="903768" y="159488"/>
                </a:cubicBezTo>
                <a:cubicBezTo>
                  <a:pt x="898452" y="163032"/>
                  <a:pt x="893658" y="167526"/>
                  <a:pt x="887819" y="170121"/>
                </a:cubicBezTo>
                <a:cubicBezTo>
                  <a:pt x="877577" y="174673"/>
                  <a:pt x="855921" y="180753"/>
                  <a:pt x="855921" y="180753"/>
                </a:cubicBezTo>
                <a:cubicBezTo>
                  <a:pt x="850605" y="184297"/>
                  <a:pt x="845687" y="188529"/>
                  <a:pt x="839972" y="191386"/>
                </a:cubicBezTo>
                <a:cubicBezTo>
                  <a:pt x="834960" y="193892"/>
                  <a:pt x="828399" y="193201"/>
                  <a:pt x="824023" y="196702"/>
                </a:cubicBezTo>
                <a:cubicBezTo>
                  <a:pt x="819034" y="200693"/>
                  <a:pt x="817909" y="208133"/>
                  <a:pt x="813391" y="212651"/>
                </a:cubicBezTo>
                <a:cubicBezTo>
                  <a:pt x="808873" y="217169"/>
                  <a:pt x="802351" y="219194"/>
                  <a:pt x="797442" y="223284"/>
                </a:cubicBezTo>
                <a:cubicBezTo>
                  <a:pt x="766270" y="249260"/>
                  <a:pt x="794760" y="228294"/>
                  <a:pt x="770861" y="255181"/>
                </a:cubicBezTo>
                <a:cubicBezTo>
                  <a:pt x="760871" y="266420"/>
                  <a:pt x="751475" y="278738"/>
                  <a:pt x="738963" y="287079"/>
                </a:cubicBezTo>
                <a:cubicBezTo>
                  <a:pt x="733647" y="290623"/>
                  <a:pt x="727789" y="293466"/>
                  <a:pt x="723014" y="297711"/>
                </a:cubicBezTo>
                <a:cubicBezTo>
                  <a:pt x="656553" y="356788"/>
                  <a:pt x="712226" y="307469"/>
                  <a:pt x="680484" y="345558"/>
                </a:cubicBezTo>
                <a:cubicBezTo>
                  <a:pt x="675671" y="351334"/>
                  <a:pt x="669348" y="355731"/>
                  <a:pt x="664535" y="361507"/>
                </a:cubicBezTo>
                <a:cubicBezTo>
                  <a:pt x="640939" y="389823"/>
                  <a:pt x="664568" y="364637"/>
                  <a:pt x="648586" y="393404"/>
                </a:cubicBezTo>
                <a:cubicBezTo>
                  <a:pt x="642380" y="404575"/>
                  <a:pt x="634409" y="414669"/>
                  <a:pt x="627321" y="425302"/>
                </a:cubicBezTo>
                <a:lnTo>
                  <a:pt x="606056" y="457200"/>
                </a:lnTo>
                <a:cubicBezTo>
                  <a:pt x="600740" y="460744"/>
                  <a:pt x="594882" y="463587"/>
                  <a:pt x="590107" y="467832"/>
                </a:cubicBezTo>
                <a:cubicBezTo>
                  <a:pt x="578869" y="477822"/>
                  <a:pt x="570721" y="491389"/>
                  <a:pt x="558210" y="499730"/>
                </a:cubicBezTo>
                <a:lnTo>
                  <a:pt x="526312" y="520995"/>
                </a:lnTo>
                <a:lnTo>
                  <a:pt x="510363" y="531628"/>
                </a:lnTo>
                <a:cubicBezTo>
                  <a:pt x="506819" y="536944"/>
                  <a:pt x="504539" y="543369"/>
                  <a:pt x="499730" y="547577"/>
                </a:cubicBezTo>
                <a:cubicBezTo>
                  <a:pt x="490113" y="555992"/>
                  <a:pt x="478465" y="561754"/>
                  <a:pt x="467833" y="568842"/>
                </a:cubicBezTo>
                <a:cubicBezTo>
                  <a:pt x="462517" y="572386"/>
                  <a:pt x="457945" y="577453"/>
                  <a:pt x="451884" y="579474"/>
                </a:cubicBezTo>
                <a:cubicBezTo>
                  <a:pt x="408985" y="593776"/>
                  <a:pt x="441528" y="584441"/>
                  <a:pt x="350875" y="590107"/>
                </a:cubicBezTo>
                <a:cubicBezTo>
                  <a:pt x="336698" y="593651"/>
                  <a:pt x="322673" y="597873"/>
                  <a:pt x="308344" y="600739"/>
                </a:cubicBezTo>
                <a:cubicBezTo>
                  <a:pt x="299484" y="602511"/>
                  <a:pt x="290480" y="603678"/>
                  <a:pt x="281763" y="606056"/>
                </a:cubicBezTo>
                <a:cubicBezTo>
                  <a:pt x="270950" y="609005"/>
                  <a:pt x="249865" y="616688"/>
                  <a:pt x="249865" y="616688"/>
                </a:cubicBezTo>
                <a:cubicBezTo>
                  <a:pt x="214196" y="640470"/>
                  <a:pt x="249145" y="612454"/>
                  <a:pt x="228600" y="643270"/>
                </a:cubicBezTo>
                <a:cubicBezTo>
                  <a:pt x="224429" y="649525"/>
                  <a:pt x="217464" y="653442"/>
                  <a:pt x="212651" y="659218"/>
                </a:cubicBezTo>
                <a:cubicBezTo>
                  <a:pt x="189051" y="687538"/>
                  <a:pt x="212687" y="662345"/>
                  <a:pt x="196703" y="691116"/>
                </a:cubicBezTo>
                <a:cubicBezTo>
                  <a:pt x="190497" y="702287"/>
                  <a:pt x="175437" y="723014"/>
                  <a:pt x="175437" y="723014"/>
                </a:cubicBezTo>
                <a:cubicBezTo>
                  <a:pt x="155032" y="784231"/>
                  <a:pt x="169838" y="731029"/>
                  <a:pt x="159489" y="829339"/>
                </a:cubicBezTo>
                <a:cubicBezTo>
                  <a:pt x="156113" y="861412"/>
                  <a:pt x="153635" y="848508"/>
                  <a:pt x="148856" y="877186"/>
                </a:cubicBezTo>
                <a:cubicBezTo>
                  <a:pt x="146507" y="891279"/>
                  <a:pt x="144895" y="905493"/>
                  <a:pt x="143540" y="919716"/>
                </a:cubicBezTo>
                <a:cubicBezTo>
                  <a:pt x="141349" y="942717"/>
                  <a:pt x="141827" y="966005"/>
                  <a:pt x="138223" y="988828"/>
                </a:cubicBezTo>
                <a:cubicBezTo>
                  <a:pt x="136475" y="999898"/>
                  <a:pt x="131135" y="1010093"/>
                  <a:pt x="127591" y="1020725"/>
                </a:cubicBezTo>
                <a:cubicBezTo>
                  <a:pt x="120254" y="1042736"/>
                  <a:pt x="125384" y="1032011"/>
                  <a:pt x="111642" y="1052623"/>
                </a:cubicBezTo>
                <a:cubicBezTo>
                  <a:pt x="109870" y="1057939"/>
                  <a:pt x="109047" y="1063673"/>
                  <a:pt x="106326" y="1068572"/>
                </a:cubicBezTo>
                <a:cubicBezTo>
                  <a:pt x="100120" y="1079743"/>
                  <a:pt x="89103" y="1088347"/>
                  <a:pt x="85061" y="1100470"/>
                </a:cubicBezTo>
                <a:cubicBezTo>
                  <a:pt x="83289" y="1105786"/>
                  <a:pt x="83245" y="1112042"/>
                  <a:pt x="79744" y="1116418"/>
                </a:cubicBezTo>
                <a:cubicBezTo>
                  <a:pt x="75753" y="1121407"/>
                  <a:pt x="69112" y="1123507"/>
                  <a:pt x="63796" y="1127051"/>
                </a:cubicBezTo>
                <a:cubicBezTo>
                  <a:pt x="38986" y="1164265"/>
                  <a:pt x="53163" y="1151860"/>
                  <a:pt x="26582" y="1169581"/>
                </a:cubicBezTo>
                <a:cubicBezTo>
                  <a:pt x="3119" y="1204776"/>
                  <a:pt x="11033" y="1190050"/>
                  <a:pt x="0" y="12121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22" name="Freeform 21"/>
          <p:cNvSpPr/>
          <p:nvPr/>
        </p:nvSpPr>
        <p:spPr>
          <a:xfrm>
            <a:off x="841302" y="1160278"/>
            <a:ext cx="99853" cy="143546"/>
          </a:xfrm>
          <a:custGeom>
            <a:avLst/>
            <a:gdLst>
              <a:gd name="connsiteX0" fmla="*/ 26581 w 133137"/>
              <a:gd name="connsiteY0" fmla="*/ 0 h 191395"/>
              <a:gd name="connsiteX1" fmla="*/ 74428 w 133137"/>
              <a:gd name="connsiteY1" fmla="*/ 5316 h 191395"/>
              <a:gd name="connsiteX2" fmla="*/ 106325 w 133137"/>
              <a:gd name="connsiteY2" fmla="*/ 10633 h 191395"/>
              <a:gd name="connsiteX3" fmla="*/ 116958 w 133137"/>
              <a:gd name="connsiteY3" fmla="*/ 26582 h 191395"/>
              <a:gd name="connsiteX4" fmla="*/ 122274 w 133137"/>
              <a:gd name="connsiteY4" fmla="*/ 42530 h 191395"/>
              <a:gd name="connsiteX5" fmla="*/ 132907 w 133137"/>
              <a:gd name="connsiteY5" fmla="*/ 58479 h 191395"/>
              <a:gd name="connsiteX6" fmla="*/ 127591 w 133137"/>
              <a:gd name="connsiteY6" fmla="*/ 95693 h 191395"/>
              <a:gd name="connsiteX7" fmla="*/ 122274 w 133137"/>
              <a:gd name="connsiteY7" fmla="*/ 111642 h 191395"/>
              <a:gd name="connsiteX8" fmla="*/ 90377 w 133137"/>
              <a:gd name="connsiteY8" fmla="*/ 132907 h 191395"/>
              <a:gd name="connsiteX9" fmla="*/ 74428 w 133137"/>
              <a:gd name="connsiteY9" fmla="*/ 143540 h 191395"/>
              <a:gd name="connsiteX10" fmla="*/ 42530 w 133137"/>
              <a:gd name="connsiteY10" fmla="*/ 154172 h 191395"/>
              <a:gd name="connsiteX11" fmla="*/ 26581 w 133137"/>
              <a:gd name="connsiteY11" fmla="*/ 159489 h 191395"/>
              <a:gd name="connsiteX12" fmla="*/ 0 w 133137"/>
              <a:gd name="connsiteY12" fmla="*/ 191386 h 19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137" h="191395">
                <a:moveTo>
                  <a:pt x="26581" y="0"/>
                </a:moveTo>
                <a:cubicBezTo>
                  <a:pt x="42530" y="1772"/>
                  <a:pt x="58522" y="3195"/>
                  <a:pt x="74428" y="5316"/>
                </a:cubicBezTo>
                <a:cubicBezTo>
                  <a:pt x="85112" y="6741"/>
                  <a:pt x="96684" y="5812"/>
                  <a:pt x="106325" y="10633"/>
                </a:cubicBezTo>
                <a:cubicBezTo>
                  <a:pt x="112040" y="13491"/>
                  <a:pt x="113414" y="21266"/>
                  <a:pt x="116958" y="26582"/>
                </a:cubicBezTo>
                <a:cubicBezTo>
                  <a:pt x="118730" y="31898"/>
                  <a:pt x="119768" y="37518"/>
                  <a:pt x="122274" y="42530"/>
                </a:cubicBezTo>
                <a:cubicBezTo>
                  <a:pt x="125132" y="48245"/>
                  <a:pt x="132271" y="52121"/>
                  <a:pt x="132907" y="58479"/>
                </a:cubicBezTo>
                <a:cubicBezTo>
                  <a:pt x="134154" y="70947"/>
                  <a:pt x="130049" y="83406"/>
                  <a:pt x="127591" y="95693"/>
                </a:cubicBezTo>
                <a:cubicBezTo>
                  <a:pt x="126492" y="101188"/>
                  <a:pt x="126237" y="107679"/>
                  <a:pt x="122274" y="111642"/>
                </a:cubicBezTo>
                <a:cubicBezTo>
                  <a:pt x="113238" y="120678"/>
                  <a:pt x="101009" y="125819"/>
                  <a:pt x="90377" y="132907"/>
                </a:cubicBezTo>
                <a:cubicBezTo>
                  <a:pt x="85061" y="136451"/>
                  <a:pt x="80490" y="141520"/>
                  <a:pt x="74428" y="143540"/>
                </a:cubicBezTo>
                <a:lnTo>
                  <a:pt x="42530" y="154172"/>
                </a:lnTo>
                <a:lnTo>
                  <a:pt x="26581" y="159489"/>
                </a:lnTo>
                <a:cubicBezTo>
                  <a:pt x="4333" y="192860"/>
                  <a:pt x="18095" y="191386"/>
                  <a:pt x="0" y="1913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23" name="Freeform 22"/>
          <p:cNvSpPr/>
          <p:nvPr/>
        </p:nvSpPr>
        <p:spPr>
          <a:xfrm>
            <a:off x="2826910" y="1686590"/>
            <a:ext cx="243242" cy="243220"/>
          </a:xfrm>
          <a:custGeom>
            <a:avLst/>
            <a:gdLst>
              <a:gd name="connsiteX0" fmla="*/ 319007 w 324323"/>
              <a:gd name="connsiteY0" fmla="*/ 170121 h 324293"/>
              <a:gd name="connsiteX1" fmla="*/ 281793 w 324323"/>
              <a:gd name="connsiteY1" fmla="*/ 132907 h 324293"/>
              <a:gd name="connsiteX2" fmla="*/ 249895 w 324323"/>
              <a:gd name="connsiteY2" fmla="*/ 101009 h 324293"/>
              <a:gd name="connsiteX3" fmla="*/ 223314 w 324323"/>
              <a:gd name="connsiteY3" fmla="*/ 69112 h 324293"/>
              <a:gd name="connsiteX4" fmla="*/ 196732 w 324323"/>
              <a:gd name="connsiteY4" fmla="*/ 42530 h 324293"/>
              <a:gd name="connsiteX5" fmla="*/ 186100 w 324323"/>
              <a:gd name="connsiteY5" fmla="*/ 26581 h 324293"/>
              <a:gd name="connsiteX6" fmla="*/ 159518 w 324323"/>
              <a:gd name="connsiteY6" fmla="*/ 0 h 324293"/>
              <a:gd name="connsiteX7" fmla="*/ 63825 w 324323"/>
              <a:gd name="connsiteY7" fmla="*/ 5316 h 324293"/>
              <a:gd name="connsiteX8" fmla="*/ 47876 w 324323"/>
              <a:gd name="connsiteY8" fmla="*/ 21265 h 324293"/>
              <a:gd name="connsiteX9" fmla="*/ 37244 w 324323"/>
              <a:gd name="connsiteY9" fmla="*/ 37214 h 324293"/>
              <a:gd name="connsiteX10" fmla="*/ 21295 w 324323"/>
              <a:gd name="connsiteY10" fmla="*/ 47847 h 324293"/>
              <a:gd name="connsiteX11" fmla="*/ 5346 w 324323"/>
              <a:gd name="connsiteY11" fmla="*/ 63795 h 324293"/>
              <a:gd name="connsiteX12" fmla="*/ 30 w 324323"/>
              <a:gd name="connsiteY12" fmla="*/ 79744 h 324293"/>
              <a:gd name="connsiteX13" fmla="*/ 5346 w 324323"/>
              <a:gd name="connsiteY13" fmla="*/ 186070 h 324293"/>
              <a:gd name="connsiteX14" fmla="*/ 37244 w 324323"/>
              <a:gd name="connsiteY14" fmla="*/ 207335 h 324293"/>
              <a:gd name="connsiteX15" fmla="*/ 53193 w 324323"/>
              <a:gd name="connsiteY15" fmla="*/ 217967 h 324293"/>
              <a:gd name="connsiteX16" fmla="*/ 74458 w 324323"/>
              <a:gd name="connsiteY16" fmla="*/ 249865 h 324293"/>
              <a:gd name="connsiteX17" fmla="*/ 79774 w 324323"/>
              <a:gd name="connsiteY17" fmla="*/ 265814 h 324293"/>
              <a:gd name="connsiteX18" fmla="*/ 95723 w 324323"/>
              <a:gd name="connsiteY18" fmla="*/ 281763 h 324293"/>
              <a:gd name="connsiteX19" fmla="*/ 106355 w 324323"/>
              <a:gd name="connsiteY19" fmla="*/ 297712 h 324293"/>
              <a:gd name="connsiteX20" fmla="*/ 111672 w 324323"/>
              <a:gd name="connsiteY20" fmla="*/ 313661 h 324293"/>
              <a:gd name="connsiteX21" fmla="*/ 143569 w 324323"/>
              <a:gd name="connsiteY21" fmla="*/ 324293 h 324293"/>
              <a:gd name="connsiteX22" fmla="*/ 324323 w 324323"/>
              <a:gd name="connsiteY22" fmla="*/ 324293 h 32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323" h="324293">
                <a:moveTo>
                  <a:pt x="319007" y="170121"/>
                </a:moveTo>
                <a:cubicBezTo>
                  <a:pt x="252749" y="117116"/>
                  <a:pt x="318250" y="173922"/>
                  <a:pt x="281793" y="132907"/>
                </a:cubicBezTo>
                <a:cubicBezTo>
                  <a:pt x="271803" y="121668"/>
                  <a:pt x="258236" y="113520"/>
                  <a:pt x="249895" y="101009"/>
                </a:cubicBezTo>
                <a:cubicBezTo>
                  <a:pt x="223492" y="61408"/>
                  <a:pt x="257429" y="110051"/>
                  <a:pt x="223314" y="69112"/>
                </a:cubicBezTo>
                <a:cubicBezTo>
                  <a:pt x="201164" y="42531"/>
                  <a:pt x="225970" y="62023"/>
                  <a:pt x="196732" y="42530"/>
                </a:cubicBezTo>
                <a:cubicBezTo>
                  <a:pt x="193188" y="37214"/>
                  <a:pt x="190618" y="31099"/>
                  <a:pt x="186100" y="26581"/>
                </a:cubicBezTo>
                <a:cubicBezTo>
                  <a:pt x="150654" y="-8865"/>
                  <a:pt x="187876" y="42535"/>
                  <a:pt x="159518" y="0"/>
                </a:cubicBezTo>
                <a:cubicBezTo>
                  <a:pt x="127620" y="1772"/>
                  <a:pt x="95208" y="-662"/>
                  <a:pt x="63825" y="5316"/>
                </a:cubicBezTo>
                <a:cubicBezTo>
                  <a:pt x="56439" y="6723"/>
                  <a:pt x="52689" y="15489"/>
                  <a:pt x="47876" y="21265"/>
                </a:cubicBezTo>
                <a:cubicBezTo>
                  <a:pt x="43786" y="26173"/>
                  <a:pt x="41762" y="32696"/>
                  <a:pt x="37244" y="37214"/>
                </a:cubicBezTo>
                <a:cubicBezTo>
                  <a:pt x="32726" y="41732"/>
                  <a:pt x="26204" y="43757"/>
                  <a:pt x="21295" y="47847"/>
                </a:cubicBezTo>
                <a:cubicBezTo>
                  <a:pt x="15519" y="52660"/>
                  <a:pt x="10662" y="58479"/>
                  <a:pt x="5346" y="63795"/>
                </a:cubicBezTo>
                <a:cubicBezTo>
                  <a:pt x="3574" y="69111"/>
                  <a:pt x="30" y="74140"/>
                  <a:pt x="30" y="79744"/>
                </a:cubicBezTo>
                <a:cubicBezTo>
                  <a:pt x="30" y="115230"/>
                  <a:pt x="-734" y="151108"/>
                  <a:pt x="5346" y="186070"/>
                </a:cubicBezTo>
                <a:cubicBezTo>
                  <a:pt x="8225" y="202627"/>
                  <a:pt x="26857" y="202142"/>
                  <a:pt x="37244" y="207335"/>
                </a:cubicBezTo>
                <a:cubicBezTo>
                  <a:pt x="42959" y="210192"/>
                  <a:pt x="47877" y="214423"/>
                  <a:pt x="53193" y="217967"/>
                </a:cubicBezTo>
                <a:cubicBezTo>
                  <a:pt x="60281" y="228600"/>
                  <a:pt x="70417" y="237742"/>
                  <a:pt x="74458" y="249865"/>
                </a:cubicBezTo>
                <a:cubicBezTo>
                  <a:pt x="76230" y="255181"/>
                  <a:pt x="76666" y="261151"/>
                  <a:pt x="79774" y="265814"/>
                </a:cubicBezTo>
                <a:cubicBezTo>
                  <a:pt x="83944" y="272070"/>
                  <a:pt x="90910" y="275987"/>
                  <a:pt x="95723" y="281763"/>
                </a:cubicBezTo>
                <a:cubicBezTo>
                  <a:pt x="99813" y="286671"/>
                  <a:pt x="103498" y="291997"/>
                  <a:pt x="106355" y="297712"/>
                </a:cubicBezTo>
                <a:cubicBezTo>
                  <a:pt x="108861" y="302724"/>
                  <a:pt x="107112" y="310404"/>
                  <a:pt x="111672" y="313661"/>
                </a:cubicBezTo>
                <a:cubicBezTo>
                  <a:pt x="120792" y="320175"/>
                  <a:pt x="132362" y="324293"/>
                  <a:pt x="143569" y="324293"/>
                </a:cubicBezTo>
                <a:lnTo>
                  <a:pt x="324323" y="32429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sp>
        <p:nvSpPr>
          <p:cNvPr id="24" name="Freeform 23"/>
          <p:cNvSpPr/>
          <p:nvPr/>
        </p:nvSpPr>
        <p:spPr>
          <a:xfrm>
            <a:off x="2607504" y="1822155"/>
            <a:ext cx="323984" cy="634008"/>
          </a:xfrm>
          <a:custGeom>
            <a:avLst/>
            <a:gdLst>
              <a:gd name="connsiteX0" fmla="*/ 191561 w 431978"/>
              <a:gd name="connsiteY0" fmla="*/ 845288 h 845344"/>
              <a:gd name="connsiteX1" fmla="*/ 196877 w 431978"/>
              <a:gd name="connsiteY1" fmla="*/ 712381 h 845344"/>
              <a:gd name="connsiteX2" fmla="*/ 202193 w 431978"/>
              <a:gd name="connsiteY2" fmla="*/ 685800 h 845344"/>
              <a:gd name="connsiteX3" fmla="*/ 218142 w 431978"/>
              <a:gd name="connsiteY3" fmla="*/ 675167 h 845344"/>
              <a:gd name="connsiteX4" fmla="*/ 250040 w 431978"/>
              <a:gd name="connsiteY4" fmla="*/ 664534 h 845344"/>
              <a:gd name="connsiteX5" fmla="*/ 292570 w 431978"/>
              <a:gd name="connsiteY5" fmla="*/ 653902 h 845344"/>
              <a:gd name="connsiteX6" fmla="*/ 319151 w 431978"/>
              <a:gd name="connsiteY6" fmla="*/ 659218 h 845344"/>
              <a:gd name="connsiteX7" fmla="*/ 335100 w 431978"/>
              <a:gd name="connsiteY7" fmla="*/ 664534 h 845344"/>
              <a:gd name="connsiteX8" fmla="*/ 388263 w 431978"/>
              <a:gd name="connsiteY8" fmla="*/ 659218 h 845344"/>
              <a:gd name="connsiteX9" fmla="*/ 404212 w 431978"/>
              <a:gd name="connsiteY9" fmla="*/ 590107 h 845344"/>
              <a:gd name="connsiteX10" fmla="*/ 409528 w 431978"/>
              <a:gd name="connsiteY10" fmla="*/ 568841 h 845344"/>
              <a:gd name="connsiteX11" fmla="*/ 414844 w 431978"/>
              <a:gd name="connsiteY11" fmla="*/ 409353 h 845344"/>
              <a:gd name="connsiteX12" fmla="*/ 425477 w 431978"/>
              <a:gd name="connsiteY12" fmla="*/ 324293 h 845344"/>
              <a:gd name="connsiteX13" fmla="*/ 425477 w 431978"/>
              <a:gd name="connsiteY13" fmla="*/ 186069 h 845344"/>
              <a:gd name="connsiteX14" fmla="*/ 420161 w 431978"/>
              <a:gd name="connsiteY14" fmla="*/ 154172 h 845344"/>
              <a:gd name="connsiteX15" fmla="*/ 409528 w 431978"/>
              <a:gd name="connsiteY15" fmla="*/ 138223 h 845344"/>
              <a:gd name="connsiteX16" fmla="*/ 377630 w 431978"/>
              <a:gd name="connsiteY16" fmla="*/ 116958 h 845344"/>
              <a:gd name="connsiteX17" fmla="*/ 351049 w 431978"/>
              <a:gd name="connsiteY17" fmla="*/ 74427 h 845344"/>
              <a:gd name="connsiteX18" fmla="*/ 329784 w 431978"/>
              <a:gd name="connsiteY18" fmla="*/ 42530 h 845344"/>
              <a:gd name="connsiteX19" fmla="*/ 324468 w 431978"/>
              <a:gd name="connsiteY19" fmla="*/ 26581 h 845344"/>
              <a:gd name="connsiteX20" fmla="*/ 276621 w 431978"/>
              <a:gd name="connsiteY20" fmla="*/ 0 h 845344"/>
              <a:gd name="connsiteX21" fmla="*/ 234091 w 431978"/>
              <a:gd name="connsiteY21" fmla="*/ 10632 h 845344"/>
              <a:gd name="connsiteX22" fmla="*/ 212826 w 431978"/>
              <a:gd name="connsiteY22" fmla="*/ 21265 h 845344"/>
              <a:gd name="connsiteX23" fmla="*/ 196877 w 431978"/>
              <a:gd name="connsiteY23" fmla="*/ 31897 h 845344"/>
              <a:gd name="connsiteX24" fmla="*/ 170295 w 431978"/>
              <a:gd name="connsiteY24" fmla="*/ 37213 h 845344"/>
              <a:gd name="connsiteX25" fmla="*/ 154347 w 431978"/>
              <a:gd name="connsiteY25" fmla="*/ 42530 h 845344"/>
              <a:gd name="connsiteX26" fmla="*/ 58654 w 431978"/>
              <a:gd name="connsiteY26" fmla="*/ 42530 h 845344"/>
              <a:gd name="connsiteX27" fmla="*/ 42705 w 431978"/>
              <a:gd name="connsiteY27" fmla="*/ 58479 h 845344"/>
              <a:gd name="connsiteX28" fmla="*/ 26756 w 431978"/>
              <a:gd name="connsiteY28" fmla="*/ 90376 h 845344"/>
              <a:gd name="connsiteX29" fmla="*/ 10807 w 431978"/>
              <a:gd name="connsiteY29" fmla="*/ 122274 h 845344"/>
              <a:gd name="connsiteX30" fmla="*/ 5491 w 431978"/>
              <a:gd name="connsiteY30" fmla="*/ 207334 h 845344"/>
              <a:gd name="connsiteX31" fmla="*/ 175 w 431978"/>
              <a:gd name="connsiteY31" fmla="*/ 228600 h 845344"/>
              <a:gd name="connsiteX32" fmla="*/ 5491 w 431978"/>
              <a:gd name="connsiteY32" fmla="*/ 648586 h 845344"/>
              <a:gd name="connsiteX33" fmla="*/ 21440 w 431978"/>
              <a:gd name="connsiteY33" fmla="*/ 653902 h 845344"/>
              <a:gd name="connsiteX34" fmla="*/ 53337 w 431978"/>
              <a:gd name="connsiteY34" fmla="*/ 659218 h 845344"/>
              <a:gd name="connsiteX35" fmla="*/ 154347 w 431978"/>
              <a:gd name="connsiteY35" fmla="*/ 664534 h 845344"/>
              <a:gd name="connsiteX36" fmla="*/ 180928 w 431978"/>
              <a:gd name="connsiteY36" fmla="*/ 696432 h 845344"/>
              <a:gd name="connsiteX37" fmla="*/ 191561 w 431978"/>
              <a:gd name="connsiteY37" fmla="*/ 845288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978" h="845344">
                <a:moveTo>
                  <a:pt x="191561" y="845288"/>
                </a:moveTo>
                <a:cubicBezTo>
                  <a:pt x="194219" y="847946"/>
                  <a:pt x="193928" y="756621"/>
                  <a:pt x="196877" y="712381"/>
                </a:cubicBezTo>
                <a:cubicBezTo>
                  <a:pt x="197478" y="703365"/>
                  <a:pt x="197710" y="693645"/>
                  <a:pt x="202193" y="685800"/>
                </a:cubicBezTo>
                <a:cubicBezTo>
                  <a:pt x="205363" y="680252"/>
                  <a:pt x="212303" y="677762"/>
                  <a:pt x="218142" y="675167"/>
                </a:cubicBezTo>
                <a:cubicBezTo>
                  <a:pt x="228384" y="670615"/>
                  <a:pt x="239407" y="668078"/>
                  <a:pt x="250040" y="664534"/>
                </a:cubicBezTo>
                <a:cubicBezTo>
                  <a:pt x="274559" y="656361"/>
                  <a:pt x="260495" y="660316"/>
                  <a:pt x="292570" y="653902"/>
                </a:cubicBezTo>
                <a:cubicBezTo>
                  <a:pt x="301430" y="655674"/>
                  <a:pt x="310385" y="657027"/>
                  <a:pt x="319151" y="659218"/>
                </a:cubicBezTo>
                <a:cubicBezTo>
                  <a:pt x="324588" y="660577"/>
                  <a:pt x="329496" y="664534"/>
                  <a:pt x="335100" y="664534"/>
                </a:cubicBezTo>
                <a:cubicBezTo>
                  <a:pt x="352909" y="664534"/>
                  <a:pt x="370542" y="660990"/>
                  <a:pt x="388263" y="659218"/>
                </a:cubicBezTo>
                <a:cubicBezTo>
                  <a:pt x="396446" y="618300"/>
                  <a:pt x="391385" y="641415"/>
                  <a:pt x="404212" y="590107"/>
                </a:cubicBezTo>
                <a:lnTo>
                  <a:pt x="409528" y="568841"/>
                </a:lnTo>
                <a:cubicBezTo>
                  <a:pt x="411300" y="515678"/>
                  <a:pt x="412373" y="462488"/>
                  <a:pt x="414844" y="409353"/>
                </a:cubicBezTo>
                <a:cubicBezTo>
                  <a:pt x="417950" y="342576"/>
                  <a:pt x="413495" y="360239"/>
                  <a:pt x="425477" y="324293"/>
                </a:cubicBezTo>
                <a:cubicBezTo>
                  <a:pt x="434821" y="258883"/>
                  <a:pt x="433443" y="285651"/>
                  <a:pt x="425477" y="186069"/>
                </a:cubicBezTo>
                <a:cubicBezTo>
                  <a:pt x="424617" y="175324"/>
                  <a:pt x="423570" y="164398"/>
                  <a:pt x="420161" y="154172"/>
                </a:cubicBezTo>
                <a:cubicBezTo>
                  <a:pt x="418140" y="148110"/>
                  <a:pt x="414337" y="142430"/>
                  <a:pt x="409528" y="138223"/>
                </a:cubicBezTo>
                <a:cubicBezTo>
                  <a:pt x="399911" y="129808"/>
                  <a:pt x="377630" y="116958"/>
                  <a:pt x="377630" y="116958"/>
                </a:cubicBezTo>
                <a:cubicBezTo>
                  <a:pt x="364978" y="78998"/>
                  <a:pt x="376323" y="91277"/>
                  <a:pt x="351049" y="74427"/>
                </a:cubicBezTo>
                <a:cubicBezTo>
                  <a:pt x="338408" y="36505"/>
                  <a:pt x="356333" y="82354"/>
                  <a:pt x="329784" y="42530"/>
                </a:cubicBezTo>
                <a:cubicBezTo>
                  <a:pt x="326676" y="37867"/>
                  <a:pt x="328431" y="30544"/>
                  <a:pt x="324468" y="26581"/>
                </a:cubicBezTo>
                <a:cubicBezTo>
                  <a:pt x="306188" y="8301"/>
                  <a:pt x="296677" y="6685"/>
                  <a:pt x="276621" y="0"/>
                </a:cubicBezTo>
                <a:cubicBezTo>
                  <a:pt x="261023" y="3120"/>
                  <a:pt x="248393" y="4503"/>
                  <a:pt x="234091" y="10632"/>
                </a:cubicBezTo>
                <a:cubicBezTo>
                  <a:pt x="226807" y="13754"/>
                  <a:pt x="219707" y="17333"/>
                  <a:pt x="212826" y="21265"/>
                </a:cubicBezTo>
                <a:cubicBezTo>
                  <a:pt x="207279" y="24435"/>
                  <a:pt x="202860" y="29654"/>
                  <a:pt x="196877" y="31897"/>
                </a:cubicBezTo>
                <a:cubicBezTo>
                  <a:pt x="188416" y="35070"/>
                  <a:pt x="179061" y="35021"/>
                  <a:pt x="170295" y="37213"/>
                </a:cubicBezTo>
                <a:cubicBezTo>
                  <a:pt x="164859" y="38572"/>
                  <a:pt x="159663" y="40758"/>
                  <a:pt x="154347" y="42530"/>
                </a:cubicBezTo>
                <a:cubicBezTo>
                  <a:pt x="120089" y="38247"/>
                  <a:pt x="93693" y="31748"/>
                  <a:pt x="58654" y="42530"/>
                </a:cubicBezTo>
                <a:cubicBezTo>
                  <a:pt x="51468" y="44741"/>
                  <a:pt x="48021" y="53163"/>
                  <a:pt x="42705" y="58479"/>
                </a:cubicBezTo>
                <a:cubicBezTo>
                  <a:pt x="29337" y="98575"/>
                  <a:pt x="47371" y="49142"/>
                  <a:pt x="26756" y="90376"/>
                </a:cubicBezTo>
                <a:cubicBezTo>
                  <a:pt x="4751" y="134389"/>
                  <a:pt x="41274" y="76575"/>
                  <a:pt x="10807" y="122274"/>
                </a:cubicBezTo>
                <a:cubicBezTo>
                  <a:pt x="9035" y="150627"/>
                  <a:pt x="8318" y="179066"/>
                  <a:pt x="5491" y="207334"/>
                </a:cubicBezTo>
                <a:cubicBezTo>
                  <a:pt x="4764" y="214605"/>
                  <a:pt x="175" y="221293"/>
                  <a:pt x="175" y="228600"/>
                </a:cubicBezTo>
                <a:cubicBezTo>
                  <a:pt x="175" y="368607"/>
                  <a:pt x="-1501" y="508754"/>
                  <a:pt x="5491" y="648586"/>
                </a:cubicBezTo>
                <a:cubicBezTo>
                  <a:pt x="5771" y="654183"/>
                  <a:pt x="15970" y="652686"/>
                  <a:pt x="21440" y="653902"/>
                </a:cubicBezTo>
                <a:cubicBezTo>
                  <a:pt x="31962" y="656240"/>
                  <a:pt x="42592" y="658358"/>
                  <a:pt x="53337" y="659218"/>
                </a:cubicBezTo>
                <a:cubicBezTo>
                  <a:pt x="86946" y="661907"/>
                  <a:pt x="120677" y="662762"/>
                  <a:pt x="154347" y="664534"/>
                </a:cubicBezTo>
                <a:cubicBezTo>
                  <a:pt x="157705" y="667893"/>
                  <a:pt x="180664" y="688768"/>
                  <a:pt x="180928" y="696432"/>
                </a:cubicBezTo>
                <a:cubicBezTo>
                  <a:pt x="182578" y="744283"/>
                  <a:pt x="188903" y="842630"/>
                  <a:pt x="191561" y="8452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pic>
        <p:nvPicPr>
          <p:cNvPr id="25" name="Picture 24"/>
          <p:cNvPicPr>
            <a:picLocks noChangeAspect="1"/>
          </p:cNvPicPr>
          <p:nvPr/>
        </p:nvPicPr>
        <p:blipFill rotWithShape="1">
          <a:blip r:embed="rId2" cstate="print">
            <a:extLst>
              <a:ext uri="{28A0092B-C50C-407E-A947-70E740481C1C}">
                <a14:useLocalDpi xmlns:a14="http://schemas.microsoft.com/office/drawing/2010/main"/>
              </a:ext>
            </a:extLst>
          </a:blip>
          <a:srcRect l="3294"/>
          <a:stretch/>
        </p:blipFill>
        <p:spPr bwMode="auto">
          <a:xfrm>
            <a:off x="-9024" y="4220427"/>
            <a:ext cx="3084983" cy="1772177"/>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862289"/>
            <a:ext cx="3067347" cy="1592611"/>
          </a:xfrm>
          <a:prstGeom prst="rect">
            <a:avLst/>
          </a:prstGeom>
          <a:noFill/>
          <a:ln>
            <a:solidFill>
              <a:schemeClr val="tx1"/>
            </a:solidFill>
          </a:ln>
          <a:extLst>
            <a:ext uri="{53640926-AAD7-44D8-BBD7-CCE9431645EC}">
              <a14:shadowObscured xmlns:a14="http://schemas.microsoft.com/office/drawing/2010/main"/>
            </a:ext>
          </a:extLst>
        </p:spPr>
      </p:pic>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r="3737"/>
          <a:stretch/>
        </p:blipFill>
        <p:spPr bwMode="auto">
          <a:xfrm>
            <a:off x="-3131" y="2500187"/>
            <a:ext cx="3077840" cy="1675120"/>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8" name="Rectangle 27"/>
          <p:cNvSpPr/>
          <p:nvPr/>
        </p:nvSpPr>
        <p:spPr>
          <a:xfrm>
            <a:off x="2506187" y="857939"/>
            <a:ext cx="575799" cy="323165"/>
          </a:xfrm>
          <a:prstGeom prst="rect">
            <a:avLst/>
          </a:prstGeom>
          <a:solidFill>
            <a:schemeClr val="tx1">
              <a:lumMod val="85000"/>
            </a:schemeClr>
          </a:solidFill>
        </p:spPr>
        <p:txBody>
          <a:bodyPr wrap="none">
            <a:spAutoFit/>
          </a:bodyPr>
          <a:lstStyle/>
          <a:p>
            <a:r>
              <a:rPr lang="en-US" sz="1500" b="1" dirty="0">
                <a:solidFill>
                  <a:schemeClr val="bg1"/>
                </a:solidFill>
                <a:latin typeface="Calibri" charset="0"/>
                <a:ea typeface="Calibri" charset="0"/>
                <a:cs typeface="Calibri" charset="0"/>
              </a:rPr>
              <a:t>2012</a:t>
            </a:r>
            <a:endParaRPr lang="en-US" sz="1500" b="1" dirty="0">
              <a:solidFill>
                <a:schemeClr val="bg1"/>
              </a:solidFill>
              <a:latin typeface="Calibri" charset="0"/>
              <a:ea typeface="Calibri" charset="0"/>
              <a:cs typeface="Calibri" charset="0"/>
            </a:endParaRPr>
          </a:p>
        </p:txBody>
      </p:sp>
      <p:sp>
        <p:nvSpPr>
          <p:cNvPr id="29" name="Rectangle 28"/>
          <p:cNvSpPr/>
          <p:nvPr/>
        </p:nvSpPr>
        <p:spPr>
          <a:xfrm>
            <a:off x="2506187" y="2505773"/>
            <a:ext cx="575799" cy="323165"/>
          </a:xfrm>
          <a:prstGeom prst="rect">
            <a:avLst/>
          </a:prstGeom>
          <a:solidFill>
            <a:schemeClr val="tx1">
              <a:lumMod val="85000"/>
            </a:schemeClr>
          </a:solidFill>
        </p:spPr>
        <p:txBody>
          <a:bodyPr wrap="none">
            <a:spAutoFit/>
          </a:bodyPr>
          <a:lstStyle/>
          <a:p>
            <a:r>
              <a:rPr lang="en-US" sz="1500" b="1" dirty="0">
                <a:solidFill>
                  <a:schemeClr val="bg1"/>
                </a:solidFill>
                <a:latin typeface="Calibri" charset="0"/>
                <a:ea typeface="Calibri" charset="0"/>
                <a:cs typeface="Calibri" charset="0"/>
              </a:rPr>
              <a:t>1964</a:t>
            </a:r>
            <a:endParaRPr lang="en-US" sz="1500" b="1" dirty="0">
              <a:solidFill>
                <a:schemeClr val="bg1"/>
              </a:solidFill>
              <a:latin typeface="Calibri" charset="0"/>
              <a:ea typeface="Calibri" charset="0"/>
              <a:cs typeface="Calibri" charset="0"/>
            </a:endParaRPr>
          </a:p>
        </p:txBody>
      </p:sp>
      <p:sp>
        <p:nvSpPr>
          <p:cNvPr id="30" name="Rectangle 29"/>
          <p:cNvSpPr/>
          <p:nvPr/>
        </p:nvSpPr>
        <p:spPr>
          <a:xfrm>
            <a:off x="2506187" y="4215975"/>
            <a:ext cx="575799" cy="323165"/>
          </a:xfrm>
          <a:prstGeom prst="rect">
            <a:avLst/>
          </a:prstGeom>
          <a:solidFill>
            <a:schemeClr val="tx1">
              <a:lumMod val="85000"/>
            </a:schemeClr>
          </a:solidFill>
        </p:spPr>
        <p:txBody>
          <a:bodyPr wrap="none">
            <a:spAutoFit/>
          </a:bodyPr>
          <a:lstStyle/>
          <a:p>
            <a:r>
              <a:rPr lang="en-US" sz="1500" b="1" dirty="0">
                <a:solidFill>
                  <a:schemeClr val="bg1"/>
                </a:solidFill>
                <a:latin typeface="Calibri" charset="0"/>
                <a:ea typeface="Calibri" charset="0"/>
                <a:cs typeface="Calibri" charset="0"/>
              </a:rPr>
              <a:t>1950</a:t>
            </a:r>
            <a:endParaRPr lang="en-US" sz="1500" b="1"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85583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2 at 12"/>
          <p:cNvPicPr/>
          <p:nvPr/>
        </p:nvPicPr>
        <p:blipFill>
          <a:blip r:embed="rId2">
            <a:extLst>
              <a:ext uri="{28A0092B-C50C-407E-A947-70E740481C1C}">
                <a14:useLocalDpi xmlns:a14="http://schemas.microsoft.com/office/drawing/2010/main" val="0"/>
              </a:ext>
            </a:extLst>
          </a:blip>
          <a:srcRect/>
          <a:stretch>
            <a:fillRect/>
          </a:stretch>
        </p:blipFill>
        <p:spPr bwMode="auto">
          <a:xfrm>
            <a:off x="3237230" y="3759200"/>
            <a:ext cx="5727700" cy="3098800"/>
          </a:xfrm>
          <a:prstGeom prst="rect">
            <a:avLst/>
          </a:prstGeom>
          <a:noFill/>
          <a:ln w="12700">
            <a:solidFill>
              <a:schemeClr val="tx1"/>
            </a:solidFill>
          </a:ln>
        </p:spPr>
      </p:pic>
      <p:pic>
        <p:nvPicPr>
          <p:cNvPr id="7" name="Picture 6" descr="Screen Shot 2014-05-02 at 3"/>
          <p:cNvPicPr/>
          <p:nvPr/>
        </p:nvPicPr>
        <p:blipFill rotWithShape="1">
          <a:blip r:embed="rId3">
            <a:extLst>
              <a:ext uri="{28A0092B-C50C-407E-A947-70E740481C1C}">
                <a14:useLocalDpi xmlns:a14="http://schemas.microsoft.com/office/drawing/2010/main" val="0"/>
              </a:ext>
            </a:extLst>
          </a:blip>
          <a:srcRect l="89" t="-446" r="226"/>
          <a:stretch/>
        </p:blipFill>
        <p:spPr bwMode="auto">
          <a:xfrm>
            <a:off x="469901" y="-1096081"/>
            <a:ext cx="7867302" cy="4601281"/>
          </a:xfrm>
          <a:prstGeom prst="rect">
            <a:avLst/>
          </a:prstGeom>
          <a:noFill/>
          <a:ln>
            <a:noFill/>
          </a:ln>
          <a:extLst>
            <a:ext uri="{53640926-AAD7-44d8-BBD7-CCE9431645EC}">
              <a14:shadowObscured xmlns:a14="http://schemas.microsoft.com/office/drawing/2010/main" xmlns=""/>
            </a:ext>
          </a:extLst>
        </p:spPr>
      </p:pic>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1102064" y="4047419"/>
            <a:ext cx="4164330" cy="2387600"/>
          </a:xfrm>
          <a:prstGeom prst="rect">
            <a:avLst/>
          </a:prstGeom>
          <a:noFill/>
          <a:ln>
            <a:noFill/>
          </a:ln>
        </p:spPr>
      </p:pic>
    </p:spTree>
    <p:extLst>
      <p:ext uri="{BB962C8B-B14F-4D97-AF65-F5344CB8AC3E}">
        <p14:creationId xmlns:p14="http://schemas.microsoft.com/office/powerpoint/2010/main" val="339120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a:off x="439738" y="4189056"/>
            <a:ext cx="0" cy="635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403350" y="715606"/>
            <a:ext cx="2814638" cy="2491144"/>
            <a:chOff x="1238250" y="1524000"/>
            <a:chExt cx="2814638" cy="2491144"/>
          </a:xfrm>
        </p:grpSpPr>
        <p:pic>
          <p:nvPicPr>
            <p:cNvPr id="6" name="Picture 13" descr="b27-crop.png"/>
            <p:cNvPicPr>
              <a:picLocks noChangeAspect="1"/>
            </p:cNvPicPr>
            <p:nvPr/>
          </p:nvPicPr>
          <p:blipFill>
            <a:blip r:embed="rId2" cstate="print">
              <a:extLst>
                <a:ext uri="{28A0092B-C50C-407E-A947-70E740481C1C}">
                  <a14:useLocalDpi xmlns:a14="http://schemas.microsoft.com/office/drawing/2010/main"/>
                </a:ext>
              </a:extLst>
            </a:blip>
            <a:srcRect r="10963"/>
            <a:stretch>
              <a:fillRect/>
            </a:stretch>
          </p:blipFill>
          <p:spPr bwMode="auto">
            <a:xfrm>
              <a:off x="1600200" y="1524000"/>
              <a:ext cx="2452688"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1238250" y="3300055"/>
              <a:ext cx="257175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rgbClr val="000000"/>
                  </a:solidFill>
                </a:rPr>
                <a:t>Extracting </a:t>
              </a:r>
              <a:r>
                <a:rPr lang="en-US" sz="1800" dirty="0" smtClean="0">
                  <a:solidFill>
                    <a:srgbClr val="000000"/>
                  </a:solidFill>
                </a:rPr>
                <a:t>the road layer from a map image</a:t>
              </a:r>
              <a:endParaRPr lang="en-US" sz="1800" dirty="0">
                <a:solidFill>
                  <a:srgbClr val="000000"/>
                </a:solidFill>
              </a:endParaRPr>
            </a:p>
          </p:txBody>
        </p:sp>
      </p:grpSp>
      <p:grpSp>
        <p:nvGrpSpPr>
          <p:cNvPr id="8" name="Group 7"/>
          <p:cNvGrpSpPr/>
          <p:nvPr/>
        </p:nvGrpSpPr>
        <p:grpSpPr>
          <a:xfrm>
            <a:off x="469900" y="715606"/>
            <a:ext cx="1752600" cy="1143000"/>
            <a:chOff x="304800" y="1524000"/>
            <a:chExt cx="1752600" cy="1143000"/>
          </a:xfrm>
        </p:grpSpPr>
        <p:pic>
          <p:nvPicPr>
            <p:cNvPr id="9" name="Picture 5" descr="label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flipH="1">
              <a:off x="304800" y="1524000"/>
              <a:ext cx="1144588" cy="11430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10" name="Straight Connector 9"/>
            <p:cNvCxnSpPr/>
            <p:nvPr/>
          </p:nvCxnSpPr>
          <p:spPr>
            <a:xfrm flipH="1" flipV="1">
              <a:off x="838200" y="2133600"/>
              <a:ext cx="1219200" cy="457200"/>
            </a:xfrm>
            <a:prstGeom prst="line">
              <a:avLst/>
            </a:prstGeom>
            <a:ln>
              <a:solidFill>
                <a:srgbClr val="FF0000"/>
              </a:solidFill>
              <a:tailEnd type="triangle" w="lg"/>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108450" y="715606"/>
            <a:ext cx="3668712" cy="2332038"/>
            <a:chOff x="3943350" y="1524000"/>
            <a:chExt cx="3668712" cy="2332038"/>
          </a:xfrm>
        </p:grpSpPr>
        <p:pic>
          <p:nvPicPr>
            <p:cNvPr id="12" name="Picture 4" descr="b27rr-crop.png"/>
            <p:cNvPicPr>
              <a:picLocks noChangeAspect="1"/>
            </p:cNvPicPr>
            <p:nvPr/>
          </p:nvPicPr>
          <p:blipFill>
            <a:blip r:embed="rId4" cstate="print">
              <a:extLst>
                <a:ext uri="{28A0092B-C50C-407E-A947-70E740481C1C}">
                  <a14:useLocalDpi xmlns:a14="http://schemas.microsoft.com/office/drawing/2010/main"/>
                </a:ext>
              </a:extLst>
            </a:blip>
            <a:srcRect r="12012"/>
            <a:stretch>
              <a:fillRect/>
            </a:stretch>
          </p:blipFill>
          <p:spPr bwMode="auto">
            <a:xfrm>
              <a:off x="4876800" y="1524000"/>
              <a:ext cx="2514600" cy="2332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ight Arrow 12"/>
            <p:cNvSpPr>
              <a:spLocks noChangeAspect="1"/>
            </p:cNvSpPr>
            <p:nvPr/>
          </p:nvSpPr>
          <p:spPr>
            <a:xfrm>
              <a:off x="3943350" y="2743200"/>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4" name="Rounded Rectangle 13"/>
            <p:cNvSpPr/>
            <p:nvPr/>
          </p:nvSpPr>
          <p:spPr>
            <a:xfrm>
              <a:off x="4746625" y="3443009"/>
              <a:ext cx="2865437"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Extracted road layer (raster)</a:t>
              </a:r>
              <a:endParaRPr lang="en-US" sz="1800" dirty="0">
                <a:solidFill>
                  <a:srgbClr val="000000"/>
                </a:solidFill>
              </a:endParaRPr>
            </a:p>
          </p:txBody>
        </p:sp>
      </p:grpSp>
      <p:grpSp>
        <p:nvGrpSpPr>
          <p:cNvPr id="15" name="Group 14"/>
          <p:cNvGrpSpPr/>
          <p:nvPr/>
        </p:nvGrpSpPr>
        <p:grpSpPr>
          <a:xfrm>
            <a:off x="1003300" y="3508019"/>
            <a:ext cx="2613025" cy="2541587"/>
            <a:chOff x="838200" y="4316413"/>
            <a:chExt cx="2613025" cy="2541587"/>
          </a:xfrm>
        </p:grpSpPr>
        <p:pic>
          <p:nvPicPr>
            <p:cNvPr id="16" name="Picture 14" descr="b27r-crop.png"/>
            <p:cNvPicPr>
              <a:picLocks noChangeAspect="1"/>
            </p:cNvPicPr>
            <p:nvPr/>
          </p:nvPicPr>
          <p:blipFill>
            <a:blip r:embed="rId5" cstate="print">
              <a:extLst>
                <a:ext uri="{28A0092B-C50C-407E-A947-70E740481C1C}">
                  <a14:useLocalDpi xmlns:a14="http://schemas.microsoft.com/office/drawing/2010/main"/>
                </a:ext>
              </a:extLst>
            </a:blip>
            <a:srcRect r="10938"/>
            <a:stretch>
              <a:fillRect/>
            </a:stretch>
          </p:blipFill>
          <p:spPr bwMode="auto">
            <a:xfrm>
              <a:off x="838200" y="4316413"/>
              <a:ext cx="2613025" cy="239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ounded Rectangle 16"/>
            <p:cNvSpPr/>
            <p:nvPr/>
          </p:nvSpPr>
          <p:spPr>
            <a:xfrm>
              <a:off x="1063625" y="6450013"/>
              <a:ext cx="1998663" cy="407987"/>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spAutoFit/>
            </a:bodyPr>
            <a:lstStyle/>
            <a:p>
              <a:pPr algn="ctr">
                <a:defRPr/>
              </a:pPr>
              <a:r>
                <a:rPr lang="en-US" sz="1800" dirty="0">
                  <a:solidFill>
                    <a:srgbClr val="000000"/>
                  </a:solidFill>
                </a:rPr>
                <a:t>Road vector data</a:t>
              </a:r>
            </a:p>
          </p:txBody>
        </p:sp>
      </p:grpSp>
      <p:grpSp>
        <p:nvGrpSpPr>
          <p:cNvPr id="19" name="Group 18"/>
          <p:cNvGrpSpPr/>
          <p:nvPr/>
        </p:nvGrpSpPr>
        <p:grpSpPr>
          <a:xfrm>
            <a:off x="4195763" y="3205163"/>
            <a:ext cx="3840163" cy="2889607"/>
            <a:chOff x="4114800" y="3968750"/>
            <a:chExt cx="3840163" cy="2889607"/>
          </a:xfrm>
        </p:grpSpPr>
        <p:pic>
          <p:nvPicPr>
            <p:cNvPr id="20" name="Picture 106" descr="Untitled.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32727" t="40688" b="3676"/>
            <a:stretch>
              <a:fillRect/>
            </a:stretch>
          </p:blipFill>
          <p:spPr bwMode="auto">
            <a:xfrm>
              <a:off x="4165600" y="3968750"/>
              <a:ext cx="3759200" cy="288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ounded Rectangle 20"/>
            <p:cNvSpPr/>
            <p:nvPr/>
          </p:nvSpPr>
          <p:spPr>
            <a:xfrm>
              <a:off x="4267200" y="6143268"/>
              <a:ext cx="297180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rgbClr val="000000"/>
                  </a:solidFill>
                </a:rPr>
                <a:t>Extracting </a:t>
              </a:r>
              <a:r>
                <a:rPr lang="en-US" sz="1800" dirty="0" smtClean="0">
                  <a:solidFill>
                    <a:srgbClr val="000000"/>
                  </a:solidFill>
                </a:rPr>
                <a:t>road </a:t>
              </a:r>
              <a:r>
                <a:rPr lang="en-US" sz="1800" dirty="0">
                  <a:solidFill>
                    <a:srgbClr val="000000"/>
                  </a:solidFill>
                </a:rPr>
                <a:t>intersections and tracing road lines</a:t>
              </a:r>
            </a:p>
          </p:txBody>
        </p:sp>
        <p:sp>
          <p:nvSpPr>
            <p:cNvPr id="23" name="Rectangle 22"/>
            <p:cNvSpPr/>
            <p:nvPr/>
          </p:nvSpPr>
          <p:spPr>
            <a:xfrm>
              <a:off x="4495800" y="44958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4" name="Oval 23"/>
            <p:cNvSpPr/>
            <p:nvPr/>
          </p:nvSpPr>
          <p:spPr>
            <a:xfrm>
              <a:off x="41148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25" name="Rectangle 24"/>
            <p:cNvSpPr/>
            <p:nvPr/>
          </p:nvSpPr>
          <p:spPr>
            <a:xfrm>
              <a:off x="4495800" y="4953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6" name="Rectangle 25"/>
            <p:cNvSpPr/>
            <p:nvPr/>
          </p:nvSpPr>
          <p:spPr>
            <a:xfrm>
              <a:off x="4495800" y="5876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7" name="Rectangle 26"/>
            <p:cNvSpPr/>
            <p:nvPr/>
          </p:nvSpPr>
          <p:spPr>
            <a:xfrm>
              <a:off x="5648325" y="42672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8" name="Rectangle 27"/>
            <p:cNvSpPr/>
            <p:nvPr/>
          </p:nvSpPr>
          <p:spPr>
            <a:xfrm>
              <a:off x="5562600" y="50387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29" name="Rectangle 28"/>
            <p:cNvSpPr/>
            <p:nvPr/>
          </p:nvSpPr>
          <p:spPr>
            <a:xfrm>
              <a:off x="6791325" y="4191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0" name="Rectangle 29"/>
            <p:cNvSpPr/>
            <p:nvPr/>
          </p:nvSpPr>
          <p:spPr>
            <a:xfrm>
              <a:off x="7019925" y="41910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1" name="Rectangle 30"/>
            <p:cNvSpPr/>
            <p:nvPr/>
          </p:nvSpPr>
          <p:spPr>
            <a:xfrm>
              <a:off x="5486400" y="5876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2" name="Rectangle 31"/>
            <p:cNvSpPr/>
            <p:nvPr/>
          </p:nvSpPr>
          <p:spPr>
            <a:xfrm>
              <a:off x="6638925" y="5114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3" name="Rectangle 32"/>
            <p:cNvSpPr/>
            <p:nvPr/>
          </p:nvSpPr>
          <p:spPr>
            <a:xfrm>
              <a:off x="6943725" y="51149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4" name="Rectangle 33"/>
            <p:cNvSpPr/>
            <p:nvPr/>
          </p:nvSpPr>
          <p:spPr>
            <a:xfrm>
              <a:off x="7705725" y="51054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5" name="Rectangle 34"/>
            <p:cNvSpPr/>
            <p:nvPr/>
          </p:nvSpPr>
          <p:spPr>
            <a:xfrm>
              <a:off x="6562725" y="5953125"/>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6" name="Rectangle 35"/>
            <p:cNvSpPr/>
            <p:nvPr/>
          </p:nvSpPr>
          <p:spPr>
            <a:xfrm>
              <a:off x="7620000" y="59436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7" name="Rectangle 36"/>
            <p:cNvSpPr/>
            <p:nvPr/>
          </p:nvSpPr>
          <p:spPr>
            <a:xfrm>
              <a:off x="6858000" y="5943600"/>
              <a:ext cx="219075" cy="219075"/>
            </a:xfrm>
            <a:prstGeom prst="rect">
              <a:avLst/>
            </a:prstGeom>
            <a:solidFill>
              <a:srgbClr val="393843">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sp>
          <p:nvSpPr>
            <p:cNvPr id="38" name="Oval 37"/>
            <p:cNvSpPr/>
            <p:nvPr/>
          </p:nvSpPr>
          <p:spPr>
            <a:xfrm>
              <a:off x="7696200" y="5715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41148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0" name="Oval 39"/>
            <p:cNvSpPr/>
            <p:nvPr/>
          </p:nvSpPr>
          <p:spPr>
            <a:xfrm>
              <a:off x="73152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1" name="Oval 40"/>
            <p:cNvSpPr/>
            <p:nvPr/>
          </p:nvSpPr>
          <p:spPr>
            <a:xfrm>
              <a:off x="7620000" y="4267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2" name="Oval 41"/>
            <p:cNvSpPr/>
            <p:nvPr/>
          </p:nvSpPr>
          <p:spPr>
            <a:xfrm>
              <a:off x="77724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3" name="Oval 42"/>
            <p:cNvSpPr/>
            <p:nvPr/>
          </p:nvSpPr>
          <p:spPr>
            <a:xfrm>
              <a:off x="6705600" y="4648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4" name="Oval 43"/>
            <p:cNvSpPr/>
            <p:nvPr/>
          </p:nvSpPr>
          <p:spPr>
            <a:xfrm>
              <a:off x="50292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5" name="Oval 44"/>
            <p:cNvSpPr/>
            <p:nvPr/>
          </p:nvSpPr>
          <p:spPr>
            <a:xfrm>
              <a:off x="4953000" y="5029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6" name="Oval 45"/>
            <p:cNvSpPr/>
            <p:nvPr/>
          </p:nvSpPr>
          <p:spPr>
            <a:xfrm>
              <a:off x="5181600" y="5029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7" name="Oval 46"/>
            <p:cNvSpPr/>
            <p:nvPr/>
          </p:nvSpPr>
          <p:spPr>
            <a:xfrm>
              <a:off x="48006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8" name="Oval 47"/>
            <p:cNvSpPr/>
            <p:nvPr/>
          </p:nvSpPr>
          <p:spPr>
            <a:xfrm>
              <a:off x="5181600" y="5867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5791200" y="5943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0" name="Oval 49"/>
            <p:cNvSpPr/>
            <p:nvPr/>
          </p:nvSpPr>
          <p:spPr>
            <a:xfrm>
              <a:off x="6096000" y="5943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1" name="Oval 50"/>
            <p:cNvSpPr/>
            <p:nvPr/>
          </p:nvSpPr>
          <p:spPr>
            <a:xfrm>
              <a:off x="5943600" y="5105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2" name="Oval 51"/>
            <p:cNvSpPr/>
            <p:nvPr/>
          </p:nvSpPr>
          <p:spPr>
            <a:xfrm>
              <a:off x="6172200" y="5105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3" name="Oval 52"/>
            <p:cNvSpPr/>
            <p:nvPr/>
          </p:nvSpPr>
          <p:spPr>
            <a:xfrm>
              <a:off x="5334000" y="4343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4" name="Oval 53"/>
            <p:cNvSpPr/>
            <p:nvPr/>
          </p:nvSpPr>
          <p:spPr>
            <a:xfrm>
              <a:off x="4724400" y="4419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5" name="Oval 54"/>
            <p:cNvSpPr/>
            <p:nvPr/>
          </p:nvSpPr>
          <p:spPr>
            <a:xfrm>
              <a:off x="5943600" y="426085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6" name="Oval 55"/>
            <p:cNvSpPr/>
            <p:nvPr/>
          </p:nvSpPr>
          <p:spPr>
            <a:xfrm>
              <a:off x="6172200" y="4267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7" name="Oval 56"/>
            <p:cNvSpPr/>
            <p:nvPr/>
          </p:nvSpPr>
          <p:spPr>
            <a:xfrm>
              <a:off x="64008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8" name="Oval 57"/>
            <p:cNvSpPr/>
            <p:nvPr/>
          </p:nvSpPr>
          <p:spPr>
            <a:xfrm>
              <a:off x="6629400" y="4191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59" name="Oval 58"/>
            <p:cNvSpPr/>
            <p:nvPr/>
          </p:nvSpPr>
          <p:spPr>
            <a:xfrm>
              <a:off x="43434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0" name="Oval 59"/>
            <p:cNvSpPr/>
            <p:nvPr/>
          </p:nvSpPr>
          <p:spPr>
            <a:xfrm>
              <a:off x="4495800" y="5410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1" name="Oval 60"/>
            <p:cNvSpPr/>
            <p:nvPr/>
          </p:nvSpPr>
          <p:spPr>
            <a:xfrm>
              <a:off x="7010400" y="4495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2" name="Oval 61"/>
            <p:cNvSpPr/>
            <p:nvPr/>
          </p:nvSpPr>
          <p:spPr>
            <a:xfrm>
              <a:off x="7010400" y="48768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3" name="Oval 62"/>
            <p:cNvSpPr/>
            <p:nvPr/>
          </p:nvSpPr>
          <p:spPr>
            <a:xfrm>
              <a:off x="7772400" y="4724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4" name="Oval 63"/>
            <p:cNvSpPr/>
            <p:nvPr/>
          </p:nvSpPr>
          <p:spPr>
            <a:xfrm>
              <a:off x="7391400" y="5181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5" name="Oval 64"/>
            <p:cNvSpPr/>
            <p:nvPr/>
          </p:nvSpPr>
          <p:spPr>
            <a:xfrm>
              <a:off x="5562600" y="55626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6" name="Oval 65"/>
            <p:cNvSpPr/>
            <p:nvPr/>
          </p:nvSpPr>
          <p:spPr>
            <a:xfrm>
              <a:off x="6629400" y="5486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7" name="Oval 66"/>
            <p:cNvSpPr/>
            <p:nvPr/>
          </p:nvSpPr>
          <p:spPr>
            <a:xfrm>
              <a:off x="6934200" y="5410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8" name="Oval 67"/>
            <p:cNvSpPr/>
            <p:nvPr/>
          </p:nvSpPr>
          <p:spPr>
            <a:xfrm>
              <a:off x="6858000" y="57150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69" name="Oval 68"/>
            <p:cNvSpPr/>
            <p:nvPr/>
          </p:nvSpPr>
          <p:spPr>
            <a:xfrm>
              <a:off x="7696200" y="54864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sp>
          <p:nvSpPr>
            <p:cNvPr id="70" name="Oval 69"/>
            <p:cNvSpPr/>
            <p:nvPr/>
          </p:nvSpPr>
          <p:spPr>
            <a:xfrm>
              <a:off x="4267200" y="4648200"/>
              <a:ext cx="182563" cy="182563"/>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sp>
      </p:grpSp>
      <p:sp>
        <p:nvSpPr>
          <p:cNvPr id="71" name="Right Arrow 70"/>
          <p:cNvSpPr>
            <a:spLocks noChangeAspect="1"/>
          </p:cNvSpPr>
          <p:nvPr/>
        </p:nvSpPr>
        <p:spPr>
          <a:xfrm rot="10800000">
            <a:off x="3800476" y="4329470"/>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72" name="Right Arrow 71"/>
          <p:cNvSpPr>
            <a:spLocks noChangeAspect="1"/>
          </p:cNvSpPr>
          <p:nvPr/>
        </p:nvSpPr>
        <p:spPr>
          <a:xfrm rot="5400000">
            <a:off x="7508875" y="3128963"/>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13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smtClean="0"/>
              <a:t>Example Road Vectorization Results</a:t>
            </a:r>
            <a:endParaRPr lang="en-US" sz="2800" b="1" dirty="0"/>
          </a:p>
        </p:txBody>
      </p:sp>
      <p:pic>
        <p:nvPicPr>
          <p:cNvPr id="9" name="Picture 8"/>
          <p:cNvPicPr>
            <a:picLocks noChangeAspect="1"/>
          </p:cNvPicPr>
          <p:nvPr/>
        </p:nvPicPr>
        <p:blipFill>
          <a:blip r:embed="rId3"/>
          <a:srcRect b="50594"/>
          <a:stretch>
            <a:fillRect/>
          </a:stretch>
        </p:blipFill>
        <p:spPr>
          <a:xfrm>
            <a:off x="-6349" y="673100"/>
            <a:ext cx="4544444" cy="2260009"/>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t="49978" r="50059" b="4625"/>
          <a:stretch/>
        </p:blipFill>
        <p:spPr>
          <a:xfrm>
            <a:off x="44451" y="4572001"/>
            <a:ext cx="2241550" cy="2051050"/>
          </a:xfrm>
          <a:prstGeom prst="rect">
            <a:avLst/>
          </a:prstGeom>
        </p:spPr>
      </p:pic>
      <p:pic>
        <p:nvPicPr>
          <p:cNvPr id="12" name="Content Placeholder 6" descr="sam_1.png"/>
          <p:cNvPicPr>
            <a:picLocks noGrp="1" noChangeAspect="1"/>
          </p:cNvPicPr>
          <p:nvPr>
            <p:ph sz="quarter" idx="1"/>
          </p:nvPr>
        </p:nvPicPr>
        <p:blipFill>
          <a:blip r:embed="rId4"/>
          <a:stretch>
            <a:fillRect/>
          </a:stretch>
        </p:blipFill>
        <p:spPr>
          <a:xfrm>
            <a:off x="4724400" y="1600200"/>
            <a:ext cx="4038600" cy="1417718"/>
          </a:xfrm>
        </p:spPr>
      </p:pic>
      <p:pic>
        <p:nvPicPr>
          <p:cNvPr id="13" name="Picture 12" descr="sam_2.png"/>
          <p:cNvPicPr>
            <a:picLocks noChangeAspect="1"/>
          </p:cNvPicPr>
          <p:nvPr/>
        </p:nvPicPr>
        <p:blipFill>
          <a:blip r:embed="rId5"/>
          <a:stretch>
            <a:fillRect/>
          </a:stretch>
        </p:blipFill>
        <p:spPr>
          <a:xfrm>
            <a:off x="4724400" y="3257948"/>
            <a:ext cx="4038600" cy="1413510"/>
          </a:xfrm>
          <a:prstGeom prst="rect">
            <a:avLst/>
          </a:prstGeom>
        </p:spPr>
      </p:pic>
      <p:pic>
        <p:nvPicPr>
          <p:cNvPr id="14" name="Picture 13" descr="sam_3.png"/>
          <p:cNvPicPr>
            <a:picLocks noChangeAspect="1"/>
          </p:cNvPicPr>
          <p:nvPr/>
        </p:nvPicPr>
        <p:blipFill>
          <a:blip r:embed="rId6"/>
          <a:stretch>
            <a:fillRect/>
          </a:stretch>
        </p:blipFill>
        <p:spPr>
          <a:xfrm>
            <a:off x="4724400" y="4676695"/>
            <a:ext cx="4038600" cy="1405097"/>
          </a:xfrm>
          <a:prstGeom prst="rect">
            <a:avLst/>
          </a:prstGeom>
        </p:spPr>
      </p:pic>
      <p:sp>
        <p:nvSpPr>
          <p:cNvPr id="11" name="Right Arrow 10"/>
          <p:cNvSpPr>
            <a:spLocks noChangeAspect="1"/>
          </p:cNvSpPr>
          <p:nvPr/>
        </p:nvSpPr>
        <p:spPr>
          <a:xfrm rot="5400000">
            <a:off x="8002588" y="2913063"/>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8" name="Right Arrow 17"/>
          <p:cNvSpPr>
            <a:spLocks noChangeAspect="1"/>
          </p:cNvSpPr>
          <p:nvPr/>
        </p:nvSpPr>
        <p:spPr>
          <a:xfrm rot="5400000">
            <a:off x="8002588" y="4429838"/>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p:cNvPicPr>
            <a:picLocks noChangeAspect="1"/>
          </p:cNvPicPr>
          <p:nvPr/>
        </p:nvPicPr>
        <p:blipFill rotWithShape="1">
          <a:blip r:embed="rId3"/>
          <a:srcRect l="50116" b="56272"/>
          <a:stretch/>
        </p:blipFill>
        <p:spPr>
          <a:xfrm>
            <a:off x="107950" y="2609851"/>
            <a:ext cx="2266950" cy="2000250"/>
          </a:xfrm>
          <a:prstGeom prst="rect">
            <a:avLst/>
          </a:prstGeom>
        </p:spPr>
      </p:pic>
      <p:sp>
        <p:nvSpPr>
          <p:cNvPr id="20" name="Right Arrow 19"/>
          <p:cNvSpPr>
            <a:spLocks noChangeAspect="1"/>
          </p:cNvSpPr>
          <p:nvPr/>
        </p:nvSpPr>
        <p:spPr>
          <a:xfrm rot="5400000">
            <a:off x="3760788" y="495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5388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smtClean="0"/>
              <a:t>Example Road Vectorization Results</a:t>
            </a:r>
            <a:endParaRPr lang="en-US" sz="2800" b="1" dirty="0"/>
          </a:p>
        </p:txBody>
      </p:sp>
      <p:pic>
        <p:nvPicPr>
          <p:cNvPr id="9" name="Picture 8"/>
          <p:cNvPicPr>
            <a:picLocks noChangeAspect="1"/>
          </p:cNvPicPr>
          <p:nvPr/>
        </p:nvPicPr>
        <p:blipFill>
          <a:blip r:embed="rId3"/>
          <a:srcRect b="50594"/>
          <a:stretch>
            <a:fillRect/>
          </a:stretch>
        </p:blipFill>
        <p:spPr>
          <a:xfrm>
            <a:off x="533401" y="2241550"/>
            <a:ext cx="4544444" cy="2260009"/>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t="49978" r="50059" b="4625"/>
          <a:stretch/>
        </p:blipFill>
        <p:spPr>
          <a:xfrm>
            <a:off x="5016501" y="2241550"/>
            <a:ext cx="2241550" cy="2051050"/>
          </a:xfrm>
          <a:prstGeom prst="rect">
            <a:avLst/>
          </a:prstGeom>
        </p:spPr>
      </p:pic>
      <p:sp>
        <p:nvSpPr>
          <p:cNvPr id="20" name="Right Arrow 19"/>
          <p:cNvSpPr>
            <a:spLocks noChangeAspect="1"/>
          </p:cNvSpPr>
          <p:nvPr/>
        </p:nvSpPr>
        <p:spPr>
          <a:xfrm>
            <a:off x="2509838" y="368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5" name="Right Arrow 14"/>
          <p:cNvSpPr>
            <a:spLocks noChangeAspect="1"/>
          </p:cNvSpPr>
          <p:nvPr/>
        </p:nvSpPr>
        <p:spPr>
          <a:xfrm>
            <a:off x="4707163" y="368291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717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9700" y="544949"/>
            <a:ext cx="4225925" cy="2702440"/>
            <a:chOff x="152400" y="1371600"/>
            <a:chExt cx="4225925" cy="2702440"/>
          </a:xfrm>
        </p:grpSpPr>
        <p:grpSp>
          <p:nvGrpSpPr>
            <p:cNvPr id="2" name="Group 1"/>
            <p:cNvGrpSpPr/>
            <p:nvPr/>
          </p:nvGrpSpPr>
          <p:grpSpPr>
            <a:xfrm>
              <a:off x="152400" y="1371600"/>
              <a:ext cx="4225925" cy="2702440"/>
              <a:chOff x="152400" y="1371600"/>
              <a:chExt cx="4225925" cy="2702440"/>
            </a:xfrm>
          </p:grpSpPr>
          <p:pic>
            <p:nvPicPr>
              <p:cNvPr id="18433" name="Content Placeholder 4"/>
              <p:cNvPicPr>
                <a:picLocks noChangeAspect="1"/>
              </p:cNvPicPr>
              <p:nvPr/>
            </p:nvPicPr>
            <p:blipFill>
              <a:blip r:embed="rId3" cstate="print">
                <a:extLst>
                  <a:ext uri="{28A0092B-C50C-407E-A947-70E740481C1C}">
                    <a14:useLocalDpi xmlns:a14="http://schemas.microsoft.com/office/drawing/2010/main"/>
                  </a:ext>
                </a:extLst>
              </a:blip>
              <a:srcRect t="4135" b="4135"/>
              <a:stretch>
                <a:fillRect/>
              </a:stretch>
            </p:blipFill>
            <p:spPr bwMode="auto">
              <a:xfrm>
                <a:off x="152400" y="1371600"/>
                <a:ext cx="4225925" cy="2667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Rounded Rectangle 53"/>
              <p:cNvSpPr/>
              <p:nvPr/>
            </p:nvSpPr>
            <p:spPr>
              <a:xfrm>
                <a:off x="222098" y="3358951"/>
                <a:ext cx="2540151"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a:solidFill>
                      <a:schemeClr val="tx1"/>
                    </a:solidFill>
                  </a:rPr>
                  <a:t>Extracting </a:t>
                </a:r>
                <a:r>
                  <a:rPr lang="en-US" sz="1800" dirty="0" smtClean="0">
                    <a:solidFill>
                      <a:schemeClr val="tx1"/>
                    </a:solidFill>
                  </a:rPr>
                  <a:t>the text layer </a:t>
                </a:r>
                <a:r>
                  <a:rPr lang="en-US" dirty="0">
                    <a:solidFill>
                      <a:srgbClr val="000000"/>
                    </a:solidFill>
                  </a:rPr>
                  <a:t>from a map image</a:t>
                </a:r>
                <a:endParaRPr lang="en-US" sz="1800" dirty="0">
                  <a:solidFill>
                    <a:schemeClr val="tx1"/>
                  </a:solidFill>
                </a:endParaRPr>
              </a:p>
            </p:txBody>
          </p:sp>
        </p:grpSp>
        <p:sp>
          <p:nvSpPr>
            <p:cNvPr id="29" name="Rectangle 28"/>
            <p:cNvSpPr/>
            <p:nvPr/>
          </p:nvSpPr>
          <p:spPr>
            <a:xfrm rot="1675632">
              <a:off x="1728788" y="2784475"/>
              <a:ext cx="547687" cy="176213"/>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a:lstStyle/>
            <a:p>
              <a:pPr>
                <a:defRPr/>
              </a:pPr>
              <a:endParaRPr lang="en-US" dirty="0">
                <a:solidFill>
                  <a:schemeClr val="lt1">
                    <a:alpha val="50000"/>
                  </a:schemeClr>
                </a:solidFill>
              </a:endParaRPr>
            </a:p>
          </p:txBody>
        </p:sp>
      </p:grpSp>
      <p:graphicFrame>
        <p:nvGraphicFramePr>
          <p:cNvPr id="11" name="Table 10"/>
          <p:cNvGraphicFramePr>
            <a:graphicFrameLocks noGrp="1"/>
          </p:cNvGraphicFramePr>
          <p:nvPr>
            <p:extLst>
              <p:ext uri="{D42A27DB-BD31-4B8C-83A1-F6EECF244321}">
                <p14:modId xmlns:p14="http://schemas.microsoft.com/office/powerpoint/2010/main" val="2081181097"/>
              </p:ext>
            </p:extLst>
          </p:nvPr>
        </p:nvGraphicFramePr>
        <p:xfrm>
          <a:off x="25400" y="3288149"/>
          <a:ext cx="3424238" cy="2468880"/>
        </p:xfrm>
        <a:graphic>
          <a:graphicData uri="http://schemas.openxmlformats.org/drawingml/2006/table">
            <a:tbl>
              <a:tblPr firstRow="1" bandRow="1">
                <a:tableStyleId>{5C22544A-7EE6-4342-B048-85BDC9FD1C3A}</a:tableStyleId>
              </a:tblPr>
              <a:tblGrid>
                <a:gridCol w="1141412"/>
                <a:gridCol w="2282826"/>
              </a:tblGrid>
              <a:tr h="331225">
                <a:tc>
                  <a:txBody>
                    <a:bodyPr/>
                    <a:lstStyle/>
                    <a:p>
                      <a:r>
                        <a:rPr lang="en-US" sz="1800" dirty="0" smtClean="0"/>
                        <a:t>Name</a:t>
                      </a:r>
                      <a:endParaRPr lang="en-US" sz="1800" dirty="0"/>
                    </a:p>
                  </a:txBody>
                  <a:tcPr marL="91453" marR="91453"/>
                </a:tc>
                <a:tc>
                  <a:txBody>
                    <a:bodyPr/>
                    <a:lstStyle/>
                    <a:p>
                      <a:r>
                        <a:rPr lang="en-US" sz="1800" dirty="0" smtClean="0"/>
                        <a:t>Lat./Long.</a:t>
                      </a:r>
                      <a:endParaRPr lang="en-US" sz="1800" dirty="0"/>
                    </a:p>
                  </a:txBody>
                  <a:tcPr marL="91453" marR="91453"/>
                </a:tc>
              </a:tr>
              <a:tr h="0">
                <a:tc>
                  <a:txBody>
                    <a:bodyPr/>
                    <a:lstStyle/>
                    <a:p>
                      <a:r>
                        <a:rPr lang="en-US" sz="1800" dirty="0" smtClean="0"/>
                        <a:t>Hillsdale</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38.68456, -90.2873</a:t>
                      </a:r>
                    </a:p>
                  </a:txBody>
                  <a:tcPr marL="91453" marR="91453"/>
                </a:tc>
              </a:tr>
              <a:tr h="0">
                <a:tc>
                  <a:txBody>
                    <a:bodyPr/>
                    <a:lstStyle/>
                    <a:p>
                      <a:r>
                        <a:rPr lang="en-US" sz="1800" dirty="0" smtClean="0"/>
                        <a:t>Curtis Av</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38.68653, -90.2907</a:t>
                      </a:r>
                    </a:p>
                  </a:txBody>
                  <a:tcPr marL="91453" marR="91453"/>
                </a:tc>
              </a:tr>
              <a:tr h="0">
                <a:tc>
                  <a:txBody>
                    <a:bodyPr/>
                    <a:lstStyle/>
                    <a:p>
                      <a:r>
                        <a:rPr lang="en-US" sz="1800" dirty="0" smtClean="0"/>
                        <a:t>Archie Moore Av</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38.68484, -90.2901</a:t>
                      </a:r>
                    </a:p>
                  </a:txBody>
                  <a:tcPr marL="91453" marR="91453"/>
                </a:tc>
              </a:tr>
              <a:tr h="0">
                <a:tc>
                  <a:txBody>
                    <a:bodyPr/>
                    <a:lstStyle/>
                    <a:p>
                      <a:r>
                        <a:rPr lang="en-US" sz="1800" dirty="0" smtClean="0"/>
                        <a:t>Oakdale</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38.68538, -90.28511</a:t>
                      </a:r>
                    </a:p>
                  </a:txBody>
                  <a:tcPr marL="91453" marR="91453"/>
                </a:tc>
              </a:tr>
              <a:tr h="0">
                <a:tc>
                  <a:txBody>
                    <a:bodyPr/>
                    <a:lstStyle/>
                    <a:p>
                      <a:r>
                        <a:rPr lang="en-US" sz="1800" dirty="0" smtClean="0"/>
                        <a:t>…</a:t>
                      </a:r>
                      <a:endParaRPr lang="en-US" sz="1800" dirty="0"/>
                    </a:p>
                  </a:txBody>
                  <a:tcPr marL="91453" marR="9145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a:r>
                    </a:p>
                  </a:txBody>
                  <a:tcPr marL="91453" marR="91453"/>
                </a:tc>
              </a:tr>
            </a:tbl>
          </a:graphicData>
        </a:graphic>
      </p:graphicFrame>
      <p:grpSp>
        <p:nvGrpSpPr>
          <p:cNvPr id="6" name="Group 5"/>
          <p:cNvGrpSpPr/>
          <p:nvPr/>
        </p:nvGrpSpPr>
        <p:grpSpPr>
          <a:xfrm>
            <a:off x="6692900" y="987862"/>
            <a:ext cx="2438400" cy="1914525"/>
            <a:chOff x="6705600" y="1846263"/>
            <a:chExt cx="2438400" cy="1914525"/>
          </a:xfrm>
        </p:grpSpPr>
        <p:pic>
          <p:nvPicPr>
            <p:cNvPr id="18437" name="Picture 8" descr="rm_colorful_results.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05600" y="1846263"/>
              <a:ext cx="2438400" cy="125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ounded Rectangle 20"/>
            <p:cNvSpPr/>
            <p:nvPr/>
          </p:nvSpPr>
          <p:spPr>
            <a:xfrm>
              <a:off x="6727825" y="3352800"/>
              <a:ext cx="2359025" cy="407988"/>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Identifying text </a:t>
              </a:r>
              <a:r>
                <a:rPr lang="en-US" sz="1800" dirty="0">
                  <a:solidFill>
                    <a:srgbClr val="000000"/>
                  </a:solidFill>
                </a:rPr>
                <a:t>strings</a:t>
              </a:r>
            </a:p>
          </p:txBody>
        </p:sp>
      </p:grpSp>
      <p:grpSp>
        <p:nvGrpSpPr>
          <p:cNvPr id="3" name="Group 2"/>
          <p:cNvGrpSpPr/>
          <p:nvPr/>
        </p:nvGrpSpPr>
        <p:grpSpPr>
          <a:xfrm>
            <a:off x="4264025" y="1002149"/>
            <a:ext cx="2474913" cy="2206346"/>
            <a:chOff x="4276725" y="1828800"/>
            <a:chExt cx="2474913" cy="2206346"/>
          </a:xfrm>
        </p:grpSpPr>
        <p:pic>
          <p:nvPicPr>
            <p:cNvPr id="18436" name="Content Placeholder 5" descr="0001k1_.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276725" y="1828800"/>
              <a:ext cx="2474913" cy="12747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le 19"/>
            <p:cNvSpPr/>
            <p:nvPr/>
          </p:nvSpPr>
          <p:spPr>
            <a:xfrm>
              <a:off x="4378325" y="3320057"/>
              <a:ext cx="2284413"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Extracted text layer (raster)</a:t>
              </a:r>
              <a:endParaRPr lang="en-US" sz="1800" dirty="0">
                <a:solidFill>
                  <a:srgbClr val="000000"/>
                </a:solidFill>
              </a:endParaRPr>
            </a:p>
          </p:txBody>
        </p:sp>
      </p:grpSp>
      <p:grpSp>
        <p:nvGrpSpPr>
          <p:cNvPr id="10" name="Group 9"/>
          <p:cNvGrpSpPr/>
          <p:nvPr/>
        </p:nvGrpSpPr>
        <p:grpSpPr>
          <a:xfrm>
            <a:off x="6692800" y="3078757"/>
            <a:ext cx="2438500" cy="2914531"/>
            <a:chOff x="6705500" y="3905408"/>
            <a:chExt cx="2438500" cy="2914531"/>
          </a:xfrm>
        </p:grpSpPr>
        <p:grpSp>
          <p:nvGrpSpPr>
            <p:cNvPr id="5" name="Group 4"/>
            <p:cNvGrpSpPr/>
            <p:nvPr/>
          </p:nvGrpSpPr>
          <p:grpSpPr>
            <a:xfrm>
              <a:off x="6705500" y="3905408"/>
              <a:ext cx="2438500" cy="2914531"/>
              <a:chOff x="6705500" y="3905408"/>
              <a:chExt cx="2438500" cy="2914531"/>
            </a:xfrm>
          </p:grpSpPr>
          <p:sp>
            <p:nvSpPr>
              <p:cNvPr id="51" name="Rounded Rectangle 50"/>
              <p:cNvSpPr/>
              <p:nvPr/>
            </p:nvSpPr>
            <p:spPr>
              <a:xfrm>
                <a:off x="6705500" y="6104850"/>
                <a:ext cx="2438500" cy="715089"/>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dirty="0">
                    <a:solidFill>
                      <a:srgbClr val="000000"/>
                    </a:solidFill>
                  </a:rPr>
                  <a:t>R</a:t>
                </a:r>
                <a:r>
                  <a:rPr lang="en-US" sz="1800" dirty="0" smtClean="0">
                    <a:solidFill>
                      <a:srgbClr val="000000"/>
                    </a:solidFill>
                  </a:rPr>
                  <a:t>otating every string </a:t>
                </a:r>
                <a:r>
                  <a:rPr lang="en-US" sz="1800" dirty="0">
                    <a:solidFill>
                      <a:srgbClr val="000000"/>
                    </a:solidFill>
                  </a:rPr>
                  <a:t>to horizontal</a:t>
                </a:r>
              </a:p>
            </p:txBody>
          </p:sp>
          <p:pic>
            <p:nvPicPr>
              <p:cNvPr id="18472" name="Picture 2" descr="Untitled.tif"/>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10400" y="3905408"/>
                <a:ext cx="10414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73" name="Picture 23" descr="Untitled.tif"/>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3676354">
                <a:off x="7097713" y="4730908"/>
                <a:ext cx="10414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5" name="Right Arrow 24"/>
            <p:cNvSpPr>
              <a:spLocks noChangeAspect="1"/>
            </p:cNvSpPr>
            <p:nvPr/>
          </p:nvSpPr>
          <p:spPr>
            <a:xfrm rot="5400000">
              <a:off x="7562850" y="5188108"/>
              <a:ext cx="228600" cy="228600"/>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grpSp>
        <p:nvGrpSpPr>
          <p:cNvPr id="7" name="Group 6"/>
          <p:cNvGrpSpPr/>
          <p:nvPr/>
        </p:nvGrpSpPr>
        <p:grpSpPr>
          <a:xfrm>
            <a:off x="3619500" y="4837549"/>
            <a:ext cx="2702617" cy="1206818"/>
            <a:chOff x="3632200" y="5664200"/>
            <a:chExt cx="2702617" cy="1206818"/>
          </a:xfrm>
        </p:grpSpPr>
        <p:sp>
          <p:nvSpPr>
            <p:cNvPr id="18464" name="TextBox 40"/>
            <p:cNvSpPr txBox="1">
              <a:spLocks noChangeArrowheads="1"/>
            </p:cNvSpPr>
            <p:nvPr/>
          </p:nvSpPr>
          <p:spPr bwMode="auto">
            <a:xfrm>
              <a:off x="4176712" y="5664200"/>
              <a:ext cx="167163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Tahoma" charset="0"/>
                  <a:ea typeface="ＭＳ Ｐゴシック" charset="0"/>
                  <a:cs typeface="ＭＳ Ｐゴシック" charset="0"/>
                </a:defRPr>
              </a:lvl1pPr>
              <a:lvl2pPr marL="742950" indent="-285750" eaLnBrk="0" hangingPunct="0">
                <a:defRPr sz="1600">
                  <a:solidFill>
                    <a:schemeClr val="tx1"/>
                  </a:solidFill>
                  <a:latin typeface="Tahoma" charset="0"/>
                  <a:ea typeface="ＭＳ Ｐゴシック" charset="0"/>
                </a:defRPr>
              </a:lvl2pPr>
              <a:lvl3pPr marL="1143000" indent="-228600" eaLnBrk="0" hangingPunct="0">
                <a:defRPr sz="1600">
                  <a:solidFill>
                    <a:schemeClr val="tx1"/>
                  </a:solidFill>
                  <a:latin typeface="Tahoma" charset="0"/>
                  <a:ea typeface="ＭＳ Ｐゴシック" charset="0"/>
                </a:defRPr>
              </a:lvl3pPr>
              <a:lvl4pPr marL="1600200" indent="-228600" eaLnBrk="0" hangingPunct="0">
                <a:defRPr sz="1600">
                  <a:solidFill>
                    <a:schemeClr val="tx1"/>
                  </a:solidFill>
                  <a:latin typeface="Tahoma" charset="0"/>
                  <a:ea typeface="ＭＳ Ｐゴシック" charset="0"/>
                </a:defRPr>
              </a:lvl4pPr>
              <a:lvl5pPr marL="2057400" indent="-228600" eaLnBrk="0" hangingPunct="0">
                <a:defRPr sz="1600">
                  <a:solidFill>
                    <a:schemeClr val="tx1"/>
                  </a:solidFill>
                  <a:latin typeface="Tahoma" charset="0"/>
                  <a:ea typeface="ＭＳ Ｐゴシック" charset="0"/>
                </a:defRPr>
              </a:lvl5pPr>
              <a:lvl6pPr marL="2514600" indent="-228600" eaLnBrk="0" fontAlgn="base" hangingPunct="0">
                <a:spcBef>
                  <a:spcPct val="0"/>
                </a:spcBef>
                <a:spcAft>
                  <a:spcPct val="0"/>
                </a:spcAft>
                <a:defRPr sz="1600">
                  <a:solidFill>
                    <a:schemeClr val="tx1"/>
                  </a:solidFill>
                  <a:latin typeface="Tahoma" charset="0"/>
                  <a:ea typeface="ＭＳ Ｐゴシック" charset="0"/>
                </a:defRPr>
              </a:lvl6pPr>
              <a:lvl7pPr marL="2971800" indent="-228600" eaLnBrk="0" fontAlgn="base" hangingPunct="0">
                <a:spcBef>
                  <a:spcPct val="0"/>
                </a:spcBef>
                <a:spcAft>
                  <a:spcPct val="0"/>
                </a:spcAft>
                <a:defRPr sz="1600">
                  <a:solidFill>
                    <a:schemeClr val="tx1"/>
                  </a:solidFill>
                  <a:latin typeface="Tahoma" charset="0"/>
                  <a:ea typeface="ＭＳ Ｐゴシック" charset="0"/>
                </a:defRPr>
              </a:lvl7pPr>
              <a:lvl8pPr marL="3429000" indent="-228600" eaLnBrk="0" fontAlgn="base" hangingPunct="0">
                <a:spcBef>
                  <a:spcPct val="0"/>
                </a:spcBef>
                <a:spcAft>
                  <a:spcPct val="0"/>
                </a:spcAft>
                <a:defRPr sz="1600">
                  <a:solidFill>
                    <a:schemeClr val="tx1"/>
                  </a:solidFill>
                  <a:latin typeface="Tahoma" charset="0"/>
                  <a:ea typeface="ＭＳ Ｐゴシック" charset="0"/>
                </a:defRPr>
              </a:lvl8pPr>
              <a:lvl9pPr marL="3886200" indent="-228600"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r>
                <a:rPr lang="en-US" sz="3200" dirty="0"/>
                <a:t>Edmund</a:t>
              </a:r>
            </a:p>
          </p:txBody>
        </p:sp>
        <p:sp>
          <p:nvSpPr>
            <p:cNvPr id="27" name="Rounded Rectangle 26"/>
            <p:cNvSpPr/>
            <p:nvPr/>
          </p:nvSpPr>
          <p:spPr>
            <a:xfrm>
              <a:off x="3632200" y="6462395"/>
              <a:ext cx="2702617"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dirty="0" smtClean="0">
                  <a:solidFill>
                    <a:srgbClr val="000000"/>
                  </a:solidFill>
                </a:rPr>
                <a:t>Recognizing </a:t>
              </a:r>
              <a:r>
                <a:rPr lang="en-US" sz="1800" dirty="0" smtClean="0">
                  <a:solidFill>
                    <a:srgbClr val="000000"/>
                  </a:solidFill>
                </a:rPr>
                <a:t>string images</a:t>
              </a:r>
              <a:endParaRPr lang="en-US" sz="1800" dirty="0">
                <a:solidFill>
                  <a:srgbClr val="000000"/>
                </a:solidFill>
              </a:endParaRPr>
            </a:p>
          </p:txBody>
        </p:sp>
      </p:grpSp>
      <p:sp>
        <p:nvSpPr>
          <p:cNvPr id="28" name="Rounded Rectangle 27"/>
          <p:cNvSpPr/>
          <p:nvPr/>
        </p:nvSpPr>
        <p:spPr>
          <a:xfrm>
            <a:off x="209399" y="5635744"/>
            <a:ext cx="2184400" cy="408623"/>
          </a:xfrm>
          <a:prstGeom prst="roundRect">
            <a:avLst/>
          </a:prstGeom>
          <a:solidFill>
            <a:schemeClr val="bg1"/>
          </a:solidFill>
          <a:ln>
            <a:solidFill>
              <a:schemeClr val="tx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defRPr/>
            </a:pPr>
            <a:r>
              <a:rPr lang="en-US" sz="1800" dirty="0" smtClean="0">
                <a:solidFill>
                  <a:srgbClr val="000000"/>
                </a:solidFill>
              </a:rPr>
              <a:t>Geonames database</a:t>
            </a:r>
            <a:endParaRPr lang="en-US" sz="1800" dirty="0">
              <a:solidFill>
                <a:srgbClr val="000000"/>
              </a:solidFill>
            </a:endParaRPr>
          </a:p>
        </p:txBody>
      </p:sp>
      <p:sp>
        <p:nvSpPr>
          <p:cNvPr id="32" name="Right Arrow 31"/>
          <p:cNvSpPr>
            <a:spLocks noChangeAspect="1"/>
          </p:cNvSpPr>
          <p:nvPr/>
        </p:nvSpPr>
        <p:spPr>
          <a:xfrm>
            <a:off x="3833813" y="2032436"/>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3" name="Right Arrow 32"/>
          <p:cNvSpPr>
            <a:spLocks noChangeAspect="1"/>
          </p:cNvSpPr>
          <p:nvPr/>
        </p:nvSpPr>
        <p:spPr>
          <a:xfrm>
            <a:off x="6322218" y="2032436"/>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4" name="Right Arrow 33"/>
          <p:cNvSpPr>
            <a:spLocks noChangeAspect="1"/>
          </p:cNvSpPr>
          <p:nvPr/>
        </p:nvSpPr>
        <p:spPr>
          <a:xfrm rot="10800000">
            <a:off x="6029225" y="4055348"/>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5" name="Right Arrow 34"/>
          <p:cNvSpPr>
            <a:spLocks noChangeAspect="1"/>
          </p:cNvSpPr>
          <p:nvPr/>
        </p:nvSpPr>
        <p:spPr>
          <a:xfrm rot="10800000">
            <a:off x="3046411" y="4055349"/>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6" name="Right Arrow 35"/>
          <p:cNvSpPr>
            <a:spLocks noChangeAspect="1"/>
          </p:cNvSpPr>
          <p:nvPr/>
        </p:nvSpPr>
        <p:spPr>
          <a:xfrm rot="5400000">
            <a:off x="7989888" y="3603187"/>
            <a:ext cx="741363" cy="4937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191000" y="3923149"/>
            <a:ext cx="164465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235450" y="4220725"/>
            <a:ext cx="1531188" cy="369332"/>
          </a:xfrm>
          <a:prstGeom prst="rect">
            <a:avLst/>
          </a:prstGeom>
          <a:noFill/>
        </p:spPr>
        <p:txBody>
          <a:bodyPr wrap="none" rtlCol="0">
            <a:spAutoFit/>
          </a:bodyPr>
          <a:lstStyle/>
          <a:p>
            <a:r>
              <a:rPr lang="en-US" dirty="0" smtClean="0"/>
              <a:t>Tesseract OCR</a:t>
            </a:r>
            <a:endParaRPr lang="en-US" dirty="0"/>
          </a:p>
        </p:txBody>
      </p:sp>
    </p:spTree>
    <p:extLst>
      <p:ext uri="{BB962C8B-B14F-4D97-AF65-F5344CB8AC3E}">
        <p14:creationId xmlns:p14="http://schemas.microsoft.com/office/powerpoint/2010/main" val="5941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b="1" dirty="0">
                <a:ea typeface="ＭＳ Ｐゴシック" charset="0"/>
                <a:cs typeface="ＭＳ Ｐゴシック" charset="0"/>
              </a:rPr>
              <a:t>Experimental Results</a:t>
            </a:r>
          </a:p>
        </p:txBody>
      </p:sp>
      <p:sp>
        <p:nvSpPr>
          <p:cNvPr id="29698" name="Content Placeholder 2"/>
          <p:cNvSpPr>
            <a:spLocks noGrp="1"/>
          </p:cNvSpPr>
          <p:nvPr>
            <p:ph sz="quarter" idx="1"/>
          </p:nvPr>
        </p:nvSpPr>
        <p:spPr>
          <a:xfrm>
            <a:off x="228600" y="1524000"/>
            <a:ext cx="8610600" cy="4713288"/>
          </a:xfrm>
        </p:spPr>
        <p:txBody>
          <a:bodyPr>
            <a:normAutofit/>
          </a:bodyPr>
          <a:lstStyle/>
          <a:p>
            <a:r>
              <a:rPr lang="en-US" sz="2400" b="0" dirty="0">
                <a:ea typeface="ＭＳ Ｐゴシック" charset="0"/>
                <a:cs typeface="ＭＳ Ｐゴシック" charset="0"/>
              </a:rPr>
              <a:t>Strabo correctly generated named road vector data with a 92.38% accuracy (824 correct named road segments)</a:t>
            </a:r>
          </a:p>
        </p:txBody>
      </p:sp>
      <p:pic>
        <p:nvPicPr>
          <p:cNvPr id="2" name="Picture 1" descr="esri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9996"/>
            <a:ext cx="9144000" cy="6188004"/>
          </a:xfrm>
          <a:prstGeom prst="rect">
            <a:avLst/>
          </a:prstGeom>
        </p:spPr>
      </p:pic>
    </p:spTree>
    <p:extLst>
      <p:ext uri="{BB962C8B-B14F-4D97-AF65-F5344CB8AC3E}">
        <p14:creationId xmlns:p14="http://schemas.microsoft.com/office/powerpoint/2010/main" val="212092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a typeface="ＭＳ Ｐゴシック" charset="0"/>
                <a:cs typeface="ＭＳ Ｐゴシック" charset="0"/>
              </a:rPr>
              <a:t>Experimental Results (Cont’d)</a:t>
            </a:r>
            <a:endParaRPr lang="en-US" dirty="0"/>
          </a:p>
        </p:txBody>
      </p:sp>
      <p:sp>
        <p:nvSpPr>
          <p:cNvPr id="3" name="Content Placeholder 2"/>
          <p:cNvSpPr>
            <a:spLocks noGrp="1"/>
          </p:cNvSpPr>
          <p:nvPr>
            <p:ph idx="1"/>
          </p:nvPr>
        </p:nvSpPr>
        <p:spPr/>
        <p:txBody>
          <a:bodyPr/>
          <a:lstStyle/>
          <a:p>
            <a:endParaRPr lang="en-US"/>
          </a:p>
        </p:txBody>
      </p:sp>
      <p:pic>
        <p:nvPicPr>
          <p:cNvPr id="4" name="Picture 3" descr="esri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584200"/>
            <a:ext cx="9144000" cy="5940790"/>
          </a:xfrm>
          <a:prstGeom prst="rect">
            <a:avLst/>
          </a:prstGeom>
        </p:spPr>
      </p:pic>
    </p:spTree>
    <p:extLst>
      <p:ext uri="{BB962C8B-B14F-4D97-AF65-F5344CB8AC3E}">
        <p14:creationId xmlns:p14="http://schemas.microsoft.com/office/powerpoint/2010/main" val="3059747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TotalTime>
  <Words>414</Words>
  <Application>Microsoft Macintosh PowerPoint</Application>
  <PresentationFormat>On-screen Show (4:3)</PresentationFormat>
  <Paragraphs>45</Paragraphs>
  <Slides>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ＭＳ Ｐゴシック</vt:lpstr>
      <vt:lpstr>Tahoma</vt:lpstr>
      <vt:lpstr>ヒラギノ角ゴ Pro W3</vt:lpstr>
      <vt:lpstr>新細明體</vt:lpstr>
      <vt:lpstr>Arial</vt:lpstr>
      <vt:lpstr>Office Theme</vt:lpstr>
      <vt:lpstr>PowerPoint Presentation</vt:lpstr>
      <vt:lpstr>PowerPoint Presentation</vt:lpstr>
      <vt:lpstr>PowerPoint Presentation</vt:lpstr>
      <vt:lpstr>PowerPoint Presentation</vt:lpstr>
      <vt:lpstr>Example Road Vectorization Results</vt:lpstr>
      <vt:lpstr>Example Road Vectorization Results</vt:lpstr>
      <vt:lpstr>PowerPoint Presentation</vt:lpstr>
      <vt:lpstr>Experimental Results</vt:lpstr>
      <vt:lpstr>Experimental Results (Cont’d)</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Yao-Yi Chiang</dc:creator>
  <cp:lastModifiedBy>Yao-Yi Chiang</cp:lastModifiedBy>
  <cp:revision>6</cp:revision>
  <dcterms:created xsi:type="dcterms:W3CDTF">2014-07-09T19:33:21Z</dcterms:created>
  <dcterms:modified xsi:type="dcterms:W3CDTF">2017-11-05T03:29:31Z</dcterms:modified>
</cp:coreProperties>
</file>